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2.xml" ContentType="application/vnd.ms-office.drawingml.diagramDrawing+xml"/>
  <Override PartName="/ppt/slides/slide9.xml" ContentType="application/vnd.openxmlformats-officedocument.presentationml.slide+xml"/>
  <Override PartName="/ppt/diagrams/data2.xml" ContentType="application/vnd.openxmlformats-officedocument.drawingml.diagramData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diagrams/colors2.xml" ContentType="application/vnd.openxmlformats-officedocument.drawingml.diagramColors+xml"/>
  <Override PartName="/ppt/charts/chart1.xml" ContentType="application/vnd.openxmlformats-officedocument.drawingml.chart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diagrams/quickStyle1.xml" ContentType="application/vnd.openxmlformats-officedocument.drawingml.diagramStyl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diagrams/layout2.xml" ContentType="application/vnd.openxmlformats-officedocument.drawingml.diagramLayout+xml"/>
  <Override PartName="/ppt/slideLayouts/slideLayout3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3" r:id="rId3"/>
    <p:sldId id="272" r:id="rId4"/>
    <p:sldId id="267" r:id="rId5"/>
    <p:sldId id="265" r:id="rId6"/>
    <p:sldId id="268" r:id="rId7"/>
    <p:sldId id="269" r:id="rId8"/>
    <p:sldId id="271" r:id="rId9"/>
    <p:sldId id="283" r:id="rId10"/>
    <p:sldId id="264" r:id="rId11"/>
    <p:sldId id="258" r:id="rId12"/>
    <p:sldId id="259" r:id="rId13"/>
    <p:sldId id="273" r:id="rId14"/>
    <p:sldId id="280" r:id="rId15"/>
    <p:sldId id="266" r:id="rId16"/>
    <p:sldId id="282" r:id="rId17"/>
    <p:sldId id="281" r:id="rId18"/>
    <p:sldId id="260" r:id="rId19"/>
    <p:sldId id="261" r:id="rId20"/>
    <p:sldId id="257" r:id="rId21"/>
    <p:sldId id="284" r:id="rId22"/>
    <p:sldId id="285" r:id="rId23"/>
    <p:sldId id="287" r:id="rId24"/>
    <p:sldId id="288" r:id="rId25"/>
    <p:sldId id="274" r:id="rId26"/>
    <p:sldId id="275" r:id="rId27"/>
    <p:sldId id="270" r:id="rId28"/>
    <p:sldId id="277" r:id="rId29"/>
    <p:sldId id="278" r:id="rId30"/>
    <p:sldId id="279" r:id="rId31"/>
    <p:sldId id="290" r:id="rId32"/>
    <p:sldId id="293" r:id="rId33"/>
    <p:sldId id="294" r:id="rId34"/>
    <p:sldId id="291" r:id="rId35"/>
    <p:sldId id="292" r:id="rId36"/>
    <p:sldId id="289" r:id="rId37"/>
  </p:sldIdLst>
  <p:sldSz cx="9144000" cy="5715000" type="screen16x1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408" y="-68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%20Documents\Projects\Watershed%20summit\Scenario%20Erosion%20Estimat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nl-NL"/>
  <c:style val="2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C0504D"/>
            </a:solidFill>
          </c:spPr>
          <c:cat>
            <c:strRef>
              <c:f>Blad1!$A$1:$A$3</c:f>
              <c:strCache>
                <c:ptCount val="3"/>
                <c:pt idx="0">
                  <c:v>Present situation</c:v>
                </c:pt>
                <c:pt idx="1">
                  <c:v>Partly reforested</c:v>
                </c:pt>
                <c:pt idx="2">
                  <c:v>Everything forest</c:v>
                </c:pt>
              </c:strCache>
            </c:strRef>
          </c:cat>
          <c:val>
            <c:numRef>
              <c:f>Blad1!$B$1:$B$3</c:f>
              <c:numCache>
                <c:formatCode>General</c:formatCode>
                <c:ptCount val="3"/>
                <c:pt idx="0">
                  <c:v>250.9638554216865</c:v>
                </c:pt>
                <c:pt idx="1">
                  <c:v>100.0</c:v>
                </c:pt>
                <c:pt idx="2">
                  <c:v>0.137349397590362</c:v>
                </c:pt>
              </c:numCache>
            </c:numRef>
          </c:val>
        </c:ser>
        <c:axId val="685689208"/>
        <c:axId val="632175416"/>
      </c:barChart>
      <c:catAx>
        <c:axId val="68568920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PH" sz="1600" baseline="0"/>
            </a:pPr>
            <a:endParaRPr lang="nl-NL"/>
          </a:p>
        </c:txPr>
        <c:crossAx val="632175416"/>
        <c:crosses val="autoZero"/>
        <c:auto val="1"/>
        <c:lblAlgn val="ctr"/>
        <c:lblOffset val="100"/>
      </c:catAx>
      <c:valAx>
        <c:axId val="632175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PH"/>
            </a:pPr>
            <a:endParaRPr lang="nl-NL"/>
          </a:p>
        </c:txPr>
        <c:crossAx val="685689208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715420-3888-F749-BFB9-2280E3892955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</dgm:pt>
    <dgm:pt modelId="{3894D778-A174-3B4D-8F5A-B48DE46710F1}">
      <dgm:prSet phldrT="[Tekst]"/>
      <dgm:spPr/>
      <dgm:t>
        <a:bodyPr/>
        <a:lstStyle/>
        <a:p>
          <a:r>
            <a:rPr lang="nl-NL" dirty="0" smtClean="0"/>
            <a:t>Land cover </a:t>
          </a:r>
          <a:r>
            <a:rPr lang="nl-NL" dirty="0" err="1" smtClean="0"/>
            <a:t>change</a:t>
          </a:r>
          <a:r>
            <a:rPr lang="nl-NL" dirty="0" smtClean="0"/>
            <a:t>: </a:t>
          </a:r>
          <a:r>
            <a:rPr lang="nl-NL" dirty="0" err="1" smtClean="0"/>
            <a:t>forest</a:t>
          </a:r>
          <a:r>
            <a:rPr lang="nl-NL" dirty="0" smtClean="0"/>
            <a:t> and mangrove </a:t>
          </a:r>
          <a:r>
            <a:rPr lang="nl-NL" dirty="0" err="1" smtClean="0"/>
            <a:t>decline</a:t>
          </a:r>
          <a:r>
            <a:rPr lang="nl-NL" dirty="0" smtClean="0"/>
            <a:t>, </a:t>
          </a:r>
          <a:r>
            <a:rPr lang="nl-NL" dirty="0" err="1" smtClean="0"/>
            <a:t>mining</a:t>
          </a:r>
          <a:endParaRPr lang="nl-NL" dirty="0"/>
        </a:p>
      </dgm:t>
    </dgm:pt>
    <dgm:pt modelId="{4F9FC98B-8282-D144-AAFC-F81E491F0A91}" type="parTrans" cxnId="{C9E459B6-02FF-9E47-947C-605144610EB7}">
      <dgm:prSet/>
      <dgm:spPr/>
      <dgm:t>
        <a:bodyPr/>
        <a:lstStyle/>
        <a:p>
          <a:endParaRPr lang="nl-NL"/>
        </a:p>
      </dgm:t>
    </dgm:pt>
    <dgm:pt modelId="{FBE8C788-8BC3-0C44-9E9B-D3650CE26824}" type="sibTrans" cxnId="{C9E459B6-02FF-9E47-947C-605144610EB7}">
      <dgm:prSet/>
      <dgm:spPr/>
      <dgm:t>
        <a:bodyPr/>
        <a:lstStyle/>
        <a:p>
          <a:endParaRPr lang="nl-NL"/>
        </a:p>
      </dgm:t>
    </dgm:pt>
    <dgm:pt modelId="{14671A0E-3E22-904E-9959-2E490F93687F}">
      <dgm:prSet phldrT="[Tekst]"/>
      <dgm:spPr/>
      <dgm:t>
        <a:bodyPr/>
        <a:lstStyle/>
        <a:p>
          <a:r>
            <a:rPr lang="nl-NL" dirty="0" err="1" smtClean="0"/>
            <a:t>Increase</a:t>
          </a:r>
          <a:r>
            <a:rPr lang="nl-NL" dirty="0" smtClean="0"/>
            <a:t> in run </a:t>
          </a:r>
          <a:r>
            <a:rPr lang="nl-NL" dirty="0" err="1" smtClean="0"/>
            <a:t>off</a:t>
          </a:r>
          <a:r>
            <a:rPr lang="nl-NL" dirty="0" smtClean="0"/>
            <a:t> and </a:t>
          </a:r>
          <a:r>
            <a:rPr lang="nl-NL" dirty="0" err="1" smtClean="0"/>
            <a:t>soil</a:t>
          </a:r>
          <a:r>
            <a:rPr lang="nl-NL" dirty="0" smtClean="0"/>
            <a:t> </a:t>
          </a:r>
          <a:r>
            <a:rPr lang="nl-NL" dirty="0" err="1" smtClean="0"/>
            <a:t>erosion</a:t>
          </a:r>
          <a:r>
            <a:rPr lang="nl-NL" dirty="0" smtClean="0"/>
            <a:t> (</a:t>
          </a:r>
          <a:r>
            <a:rPr lang="nl-NL" dirty="0" err="1" smtClean="0"/>
            <a:t>forest</a:t>
          </a:r>
          <a:r>
            <a:rPr lang="nl-NL" dirty="0" smtClean="0"/>
            <a:t> cover) and </a:t>
          </a:r>
          <a:r>
            <a:rPr lang="nl-NL" dirty="0" err="1" smtClean="0"/>
            <a:t>siltation</a:t>
          </a:r>
          <a:r>
            <a:rPr lang="nl-NL" dirty="0" smtClean="0"/>
            <a:t> </a:t>
          </a:r>
          <a:r>
            <a:rPr lang="nl-NL" dirty="0" err="1" smtClean="0"/>
            <a:t>function</a:t>
          </a:r>
          <a:r>
            <a:rPr lang="nl-NL" dirty="0" smtClean="0"/>
            <a:t> of mangrove stands has </a:t>
          </a:r>
          <a:r>
            <a:rPr lang="nl-NL" dirty="0" err="1" smtClean="0"/>
            <a:t>disappeared</a:t>
          </a:r>
          <a:endParaRPr lang="nl-NL" dirty="0"/>
        </a:p>
      </dgm:t>
    </dgm:pt>
    <dgm:pt modelId="{97A3C0E9-6FAD-4542-B4F0-2B830146A560}" type="parTrans" cxnId="{0A471B6B-9D70-254B-819E-EF9E9321E24D}">
      <dgm:prSet/>
      <dgm:spPr/>
      <dgm:t>
        <a:bodyPr/>
        <a:lstStyle/>
        <a:p>
          <a:endParaRPr lang="nl-NL"/>
        </a:p>
      </dgm:t>
    </dgm:pt>
    <dgm:pt modelId="{599ED69D-814B-7245-A582-0A5A96962FE3}" type="sibTrans" cxnId="{0A471B6B-9D70-254B-819E-EF9E9321E24D}">
      <dgm:prSet/>
      <dgm:spPr/>
      <dgm:t>
        <a:bodyPr/>
        <a:lstStyle/>
        <a:p>
          <a:endParaRPr lang="nl-NL"/>
        </a:p>
      </dgm:t>
    </dgm:pt>
    <dgm:pt modelId="{A40B855D-144C-E448-9BD6-9942AB8AC4B5}">
      <dgm:prSet phldrT="[Tekst]"/>
      <dgm:spPr/>
      <dgm:t>
        <a:bodyPr/>
        <a:lstStyle/>
        <a:p>
          <a:r>
            <a:rPr lang="nl-NL" dirty="0" err="1" smtClean="0"/>
            <a:t>Siltation</a:t>
          </a:r>
          <a:r>
            <a:rPr lang="nl-NL" dirty="0" smtClean="0"/>
            <a:t> of </a:t>
          </a:r>
          <a:r>
            <a:rPr lang="nl-NL" dirty="0" err="1" smtClean="0"/>
            <a:t>adjacent</a:t>
          </a:r>
          <a:r>
            <a:rPr lang="nl-NL" dirty="0" smtClean="0"/>
            <a:t> coral </a:t>
          </a:r>
          <a:r>
            <a:rPr lang="nl-NL" dirty="0" err="1" smtClean="0"/>
            <a:t>reefs</a:t>
          </a:r>
          <a:endParaRPr lang="nl-NL" dirty="0"/>
        </a:p>
      </dgm:t>
    </dgm:pt>
    <dgm:pt modelId="{1680CCAC-40BE-FB43-85F9-7CFE4E2461B1}" type="parTrans" cxnId="{F7B1B449-4FC3-B247-B826-077D19728220}">
      <dgm:prSet/>
      <dgm:spPr/>
      <dgm:t>
        <a:bodyPr/>
        <a:lstStyle/>
        <a:p>
          <a:endParaRPr lang="nl-NL"/>
        </a:p>
      </dgm:t>
    </dgm:pt>
    <dgm:pt modelId="{E1DA394C-37E2-C44B-ADC1-27F09304E797}" type="sibTrans" cxnId="{F7B1B449-4FC3-B247-B826-077D19728220}">
      <dgm:prSet/>
      <dgm:spPr/>
      <dgm:t>
        <a:bodyPr/>
        <a:lstStyle/>
        <a:p>
          <a:endParaRPr lang="nl-NL"/>
        </a:p>
      </dgm:t>
    </dgm:pt>
    <dgm:pt modelId="{404D6673-EFCC-5E45-9964-7834D9D6E78F}" type="pres">
      <dgm:prSet presAssocID="{62715420-3888-F749-BFB9-2280E3892955}" presName="arrowDiagram" presStyleCnt="0">
        <dgm:presLayoutVars>
          <dgm:chMax val="5"/>
          <dgm:dir/>
          <dgm:resizeHandles val="exact"/>
        </dgm:presLayoutVars>
      </dgm:prSet>
      <dgm:spPr/>
    </dgm:pt>
    <dgm:pt modelId="{A97D7BD0-C64B-354E-94FC-F95AD3B3A03F}" type="pres">
      <dgm:prSet presAssocID="{62715420-3888-F749-BFB9-2280E3892955}" presName="arrow" presStyleLbl="bgShp" presStyleIdx="0" presStyleCnt="1"/>
      <dgm:spPr/>
    </dgm:pt>
    <dgm:pt modelId="{C31F05A7-16B9-C84A-8C4B-9F97E6699191}" type="pres">
      <dgm:prSet presAssocID="{62715420-3888-F749-BFB9-2280E3892955}" presName="arrowDiagram3" presStyleCnt="0"/>
      <dgm:spPr/>
    </dgm:pt>
    <dgm:pt modelId="{77AA1ABD-060A-304D-AFB2-E6600BA6D8F5}" type="pres">
      <dgm:prSet presAssocID="{3894D778-A174-3B4D-8F5A-B48DE46710F1}" presName="bullet3a" presStyleLbl="node1" presStyleIdx="0" presStyleCnt="3"/>
      <dgm:spPr/>
    </dgm:pt>
    <dgm:pt modelId="{B8E83DB5-F59F-FB48-9D04-32DBEDCDF64C}" type="pres">
      <dgm:prSet presAssocID="{3894D778-A174-3B4D-8F5A-B48DE46710F1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16AF125-C223-7E4E-9AE3-A4A91238F359}" type="pres">
      <dgm:prSet presAssocID="{14671A0E-3E22-904E-9959-2E490F93687F}" presName="bullet3b" presStyleLbl="node1" presStyleIdx="1" presStyleCnt="3"/>
      <dgm:spPr/>
    </dgm:pt>
    <dgm:pt modelId="{21726D3A-4632-F342-9E6A-754557B75D2C}" type="pres">
      <dgm:prSet presAssocID="{14671A0E-3E22-904E-9959-2E490F93687F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2FEDD9B-4D4C-B246-B976-04F24289492F}" type="pres">
      <dgm:prSet presAssocID="{A40B855D-144C-E448-9BD6-9942AB8AC4B5}" presName="bullet3c" presStyleLbl="node1" presStyleIdx="2" presStyleCnt="3"/>
      <dgm:spPr/>
    </dgm:pt>
    <dgm:pt modelId="{63A2A008-1F5A-FA49-A955-88344763BCD1}" type="pres">
      <dgm:prSet presAssocID="{A40B855D-144C-E448-9BD6-9942AB8AC4B5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C225649C-8B76-3E45-BB2A-C84234CB59EE}" type="presOf" srcId="{62715420-3888-F749-BFB9-2280E3892955}" destId="{404D6673-EFCC-5E45-9964-7834D9D6E78F}" srcOrd="0" destOrd="0" presId="urn:microsoft.com/office/officeart/2005/8/layout/arrow2"/>
    <dgm:cxn modelId="{177AEE58-7C92-0446-B824-BBD9896B0D78}" type="presOf" srcId="{3894D778-A174-3B4D-8F5A-B48DE46710F1}" destId="{B8E83DB5-F59F-FB48-9D04-32DBEDCDF64C}" srcOrd="0" destOrd="0" presId="urn:microsoft.com/office/officeart/2005/8/layout/arrow2"/>
    <dgm:cxn modelId="{162DC4B1-AB4E-C54B-9813-E9328EA79F79}" type="presOf" srcId="{14671A0E-3E22-904E-9959-2E490F93687F}" destId="{21726D3A-4632-F342-9E6A-754557B75D2C}" srcOrd="0" destOrd="0" presId="urn:microsoft.com/office/officeart/2005/8/layout/arrow2"/>
    <dgm:cxn modelId="{C9E459B6-02FF-9E47-947C-605144610EB7}" srcId="{62715420-3888-F749-BFB9-2280E3892955}" destId="{3894D778-A174-3B4D-8F5A-B48DE46710F1}" srcOrd="0" destOrd="0" parTransId="{4F9FC98B-8282-D144-AAFC-F81E491F0A91}" sibTransId="{FBE8C788-8BC3-0C44-9E9B-D3650CE26824}"/>
    <dgm:cxn modelId="{0A471B6B-9D70-254B-819E-EF9E9321E24D}" srcId="{62715420-3888-F749-BFB9-2280E3892955}" destId="{14671A0E-3E22-904E-9959-2E490F93687F}" srcOrd="1" destOrd="0" parTransId="{97A3C0E9-6FAD-4542-B4F0-2B830146A560}" sibTransId="{599ED69D-814B-7245-A582-0A5A96962FE3}"/>
    <dgm:cxn modelId="{A35F669F-1C04-984F-A2CF-DC2D63C87BEE}" type="presOf" srcId="{A40B855D-144C-E448-9BD6-9942AB8AC4B5}" destId="{63A2A008-1F5A-FA49-A955-88344763BCD1}" srcOrd="0" destOrd="0" presId="urn:microsoft.com/office/officeart/2005/8/layout/arrow2"/>
    <dgm:cxn modelId="{F7B1B449-4FC3-B247-B826-077D19728220}" srcId="{62715420-3888-F749-BFB9-2280E3892955}" destId="{A40B855D-144C-E448-9BD6-9942AB8AC4B5}" srcOrd="2" destOrd="0" parTransId="{1680CCAC-40BE-FB43-85F9-7CFE4E2461B1}" sibTransId="{E1DA394C-37E2-C44B-ADC1-27F09304E797}"/>
    <dgm:cxn modelId="{7F27247E-5A4E-C447-8702-1059E030683C}" type="presParOf" srcId="{404D6673-EFCC-5E45-9964-7834D9D6E78F}" destId="{A97D7BD0-C64B-354E-94FC-F95AD3B3A03F}" srcOrd="0" destOrd="0" presId="urn:microsoft.com/office/officeart/2005/8/layout/arrow2"/>
    <dgm:cxn modelId="{4728CAB4-A1F8-164E-B05B-456D4C989BB6}" type="presParOf" srcId="{404D6673-EFCC-5E45-9964-7834D9D6E78F}" destId="{C31F05A7-16B9-C84A-8C4B-9F97E6699191}" srcOrd="1" destOrd="0" presId="urn:microsoft.com/office/officeart/2005/8/layout/arrow2"/>
    <dgm:cxn modelId="{E107F722-8B9D-834B-80F7-B9A9577734EC}" type="presParOf" srcId="{C31F05A7-16B9-C84A-8C4B-9F97E6699191}" destId="{77AA1ABD-060A-304D-AFB2-E6600BA6D8F5}" srcOrd="0" destOrd="0" presId="urn:microsoft.com/office/officeart/2005/8/layout/arrow2"/>
    <dgm:cxn modelId="{846A2633-97A4-2B4A-A469-F453991042A9}" type="presParOf" srcId="{C31F05A7-16B9-C84A-8C4B-9F97E6699191}" destId="{B8E83DB5-F59F-FB48-9D04-32DBEDCDF64C}" srcOrd="1" destOrd="0" presId="urn:microsoft.com/office/officeart/2005/8/layout/arrow2"/>
    <dgm:cxn modelId="{7536D30E-3AB6-7E45-8026-268FC857A117}" type="presParOf" srcId="{C31F05A7-16B9-C84A-8C4B-9F97E6699191}" destId="{816AF125-C223-7E4E-9AE3-A4A91238F359}" srcOrd="2" destOrd="0" presId="urn:microsoft.com/office/officeart/2005/8/layout/arrow2"/>
    <dgm:cxn modelId="{C6DDB3C6-9875-B748-AF19-8B448C23B956}" type="presParOf" srcId="{C31F05A7-16B9-C84A-8C4B-9F97E6699191}" destId="{21726D3A-4632-F342-9E6A-754557B75D2C}" srcOrd="3" destOrd="0" presId="urn:microsoft.com/office/officeart/2005/8/layout/arrow2"/>
    <dgm:cxn modelId="{E5A0AA55-7FAB-1F49-8E2A-93BC8C500D5B}" type="presParOf" srcId="{C31F05A7-16B9-C84A-8C4B-9F97E6699191}" destId="{D2FEDD9B-4D4C-B246-B976-04F24289492F}" srcOrd="4" destOrd="0" presId="urn:microsoft.com/office/officeart/2005/8/layout/arrow2"/>
    <dgm:cxn modelId="{FDEA3C75-7D84-D64A-A16F-072D10734846}" type="presParOf" srcId="{C31F05A7-16B9-C84A-8C4B-9F97E6699191}" destId="{63A2A008-1F5A-FA49-A955-88344763BCD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7932D3-654F-4239-AC89-AF5BE402DF7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4F36AE-9FF1-4BD9-B91B-6028BDECA65B}">
      <dgm:prSet phldrT="[Tekst]"/>
      <dgm:spPr/>
      <dgm:t>
        <a:bodyPr/>
        <a:lstStyle/>
        <a:p>
          <a:r>
            <a:rPr lang="en-US" dirty="0" smtClean="0"/>
            <a:t>Soil Erosion</a:t>
          </a:r>
          <a:endParaRPr lang="en-US" dirty="0"/>
        </a:p>
      </dgm:t>
    </dgm:pt>
    <dgm:pt modelId="{545E1058-E14F-4007-A962-3280BC0B4ADB}" type="parTrans" cxnId="{572EF2FE-96C8-4C5B-9243-58E743D0B406}">
      <dgm:prSet/>
      <dgm:spPr/>
      <dgm:t>
        <a:bodyPr/>
        <a:lstStyle/>
        <a:p>
          <a:endParaRPr lang="en-US"/>
        </a:p>
      </dgm:t>
    </dgm:pt>
    <dgm:pt modelId="{7B4521A8-0979-4F65-8611-4C05BBA2F780}" type="sibTrans" cxnId="{572EF2FE-96C8-4C5B-9243-58E743D0B406}">
      <dgm:prSet/>
      <dgm:spPr/>
      <dgm:t>
        <a:bodyPr/>
        <a:lstStyle/>
        <a:p>
          <a:endParaRPr lang="en-US"/>
        </a:p>
      </dgm:t>
    </dgm:pt>
    <dgm:pt modelId="{F8FF6D16-A441-48A5-837B-A86F713E9D91}">
      <dgm:prSet phldrT="[Tekst]"/>
      <dgm:spPr/>
      <dgm:t>
        <a:bodyPr/>
        <a:lstStyle/>
        <a:p>
          <a:r>
            <a:rPr lang="en-US" dirty="0" smtClean="0"/>
            <a:t>Soil type</a:t>
          </a:r>
          <a:endParaRPr lang="en-US" dirty="0"/>
        </a:p>
      </dgm:t>
    </dgm:pt>
    <dgm:pt modelId="{16F398AD-DEAF-4BE7-81D3-23E9CE2A507F}" type="parTrans" cxnId="{4ED8B7D3-9D67-4BF0-A8D8-9F7C612C206F}">
      <dgm:prSet/>
      <dgm:spPr/>
      <dgm:t>
        <a:bodyPr/>
        <a:lstStyle/>
        <a:p>
          <a:endParaRPr lang="en-US"/>
        </a:p>
      </dgm:t>
    </dgm:pt>
    <dgm:pt modelId="{FE9CEE87-66DF-4347-B5EC-8D4366B6F514}" type="sibTrans" cxnId="{4ED8B7D3-9D67-4BF0-A8D8-9F7C612C206F}">
      <dgm:prSet/>
      <dgm:spPr/>
      <dgm:t>
        <a:bodyPr/>
        <a:lstStyle/>
        <a:p>
          <a:endParaRPr lang="en-US"/>
        </a:p>
      </dgm:t>
    </dgm:pt>
    <dgm:pt modelId="{17B34252-3B7B-4D25-ABCB-D73DDF660F5A}">
      <dgm:prSet phldrT="[Tekst]"/>
      <dgm:spPr/>
      <dgm:t>
        <a:bodyPr/>
        <a:lstStyle/>
        <a:p>
          <a:r>
            <a:rPr lang="en-US" dirty="0" smtClean="0"/>
            <a:t>Land use</a:t>
          </a:r>
          <a:endParaRPr lang="en-US" dirty="0"/>
        </a:p>
      </dgm:t>
    </dgm:pt>
    <dgm:pt modelId="{1C3553C8-30E4-4360-AAE9-6013D0327B92}" type="parTrans" cxnId="{6A397091-C5E4-4CB3-94CC-062C77192F83}">
      <dgm:prSet/>
      <dgm:spPr/>
      <dgm:t>
        <a:bodyPr/>
        <a:lstStyle/>
        <a:p>
          <a:endParaRPr lang="en-US"/>
        </a:p>
      </dgm:t>
    </dgm:pt>
    <dgm:pt modelId="{075C621F-29E2-47CB-8CF8-EEA48789CC15}" type="sibTrans" cxnId="{6A397091-C5E4-4CB3-94CC-062C77192F83}">
      <dgm:prSet/>
      <dgm:spPr/>
      <dgm:t>
        <a:bodyPr/>
        <a:lstStyle/>
        <a:p>
          <a:endParaRPr lang="en-US"/>
        </a:p>
      </dgm:t>
    </dgm:pt>
    <dgm:pt modelId="{7D4CB049-AE28-46A3-95FD-567A0EAA7878}">
      <dgm:prSet phldrT="[Tekst]"/>
      <dgm:spPr/>
      <dgm:t>
        <a:bodyPr/>
        <a:lstStyle/>
        <a:p>
          <a:r>
            <a:rPr lang="en-US" dirty="0" smtClean="0"/>
            <a:t>Rain</a:t>
          </a:r>
          <a:endParaRPr lang="en-US" dirty="0"/>
        </a:p>
      </dgm:t>
    </dgm:pt>
    <dgm:pt modelId="{3F1C83FA-C4AC-4ABF-9DA7-CED1AA40655B}" type="parTrans" cxnId="{662031B2-E157-44FD-A108-DCD94D09A63F}">
      <dgm:prSet/>
      <dgm:spPr/>
      <dgm:t>
        <a:bodyPr/>
        <a:lstStyle/>
        <a:p>
          <a:endParaRPr lang="en-US"/>
        </a:p>
      </dgm:t>
    </dgm:pt>
    <dgm:pt modelId="{7235B262-8E4F-47D8-AEF3-649FE502EEB6}" type="sibTrans" cxnId="{662031B2-E157-44FD-A108-DCD94D09A63F}">
      <dgm:prSet/>
      <dgm:spPr/>
      <dgm:t>
        <a:bodyPr/>
        <a:lstStyle/>
        <a:p>
          <a:endParaRPr lang="en-US"/>
        </a:p>
      </dgm:t>
    </dgm:pt>
    <dgm:pt modelId="{ED222654-8D78-416A-8924-57797B2058E5}">
      <dgm:prSet/>
      <dgm:spPr/>
      <dgm:t>
        <a:bodyPr/>
        <a:lstStyle/>
        <a:p>
          <a:r>
            <a:rPr lang="en-US" dirty="0" smtClean="0"/>
            <a:t>Slope</a:t>
          </a:r>
          <a:endParaRPr lang="en-US" dirty="0"/>
        </a:p>
      </dgm:t>
    </dgm:pt>
    <dgm:pt modelId="{2C239B72-35DB-4542-9CE2-D64DDC6529F2}" type="parTrans" cxnId="{A7E55E32-2281-4520-94A2-DC16F7715956}">
      <dgm:prSet/>
      <dgm:spPr/>
      <dgm:t>
        <a:bodyPr/>
        <a:lstStyle/>
        <a:p>
          <a:endParaRPr lang="en-US"/>
        </a:p>
      </dgm:t>
    </dgm:pt>
    <dgm:pt modelId="{2C3F9425-0251-481F-B995-6FDE14CCD6C5}" type="sibTrans" cxnId="{A7E55E32-2281-4520-94A2-DC16F7715956}">
      <dgm:prSet/>
      <dgm:spPr/>
      <dgm:t>
        <a:bodyPr/>
        <a:lstStyle/>
        <a:p>
          <a:endParaRPr lang="en-US"/>
        </a:p>
      </dgm:t>
    </dgm:pt>
    <dgm:pt modelId="{4F80F86D-37C2-4B0E-A166-2120B35164B0}">
      <dgm:prSet/>
      <dgm:spPr/>
      <dgm:t>
        <a:bodyPr/>
        <a:lstStyle/>
        <a:p>
          <a:r>
            <a:rPr lang="en-US" dirty="0" smtClean="0"/>
            <a:t>Prevention</a:t>
          </a:r>
          <a:endParaRPr lang="en-US" dirty="0"/>
        </a:p>
      </dgm:t>
    </dgm:pt>
    <dgm:pt modelId="{9E5F5FEF-25C4-4836-989E-F6C5EF2F6445}" type="parTrans" cxnId="{8C88C1B0-F6A6-4F58-82F1-DEF34284FEDF}">
      <dgm:prSet/>
      <dgm:spPr/>
      <dgm:t>
        <a:bodyPr/>
        <a:lstStyle/>
        <a:p>
          <a:endParaRPr lang="en-US"/>
        </a:p>
      </dgm:t>
    </dgm:pt>
    <dgm:pt modelId="{5F037388-94D1-4780-A974-613489CFBEE7}" type="sibTrans" cxnId="{8C88C1B0-F6A6-4F58-82F1-DEF34284FEDF}">
      <dgm:prSet/>
      <dgm:spPr/>
      <dgm:t>
        <a:bodyPr/>
        <a:lstStyle/>
        <a:p>
          <a:endParaRPr lang="en-US"/>
        </a:p>
      </dgm:t>
    </dgm:pt>
    <dgm:pt modelId="{4A012ABB-F28C-4B4B-B4D1-645CD19B55F3}" type="pres">
      <dgm:prSet presAssocID="{D27932D3-654F-4239-AC89-AF5BE402DF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062355-5BFE-4F9A-B54F-803572ED8086}" type="pres">
      <dgm:prSet presAssocID="{9B4F36AE-9FF1-4BD9-B91B-6028BDECA65B}" presName="centerShape" presStyleLbl="node0" presStyleIdx="0" presStyleCnt="1"/>
      <dgm:spPr/>
      <dgm:t>
        <a:bodyPr/>
        <a:lstStyle/>
        <a:p>
          <a:endParaRPr lang="en-US"/>
        </a:p>
      </dgm:t>
    </dgm:pt>
    <dgm:pt modelId="{B42681A2-58D6-43D7-A419-F812F0D9DD7C}" type="pres">
      <dgm:prSet presAssocID="{16F398AD-DEAF-4BE7-81D3-23E9CE2A507F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EF58B89B-674D-4116-BEDE-7456824C32B7}" type="pres">
      <dgm:prSet presAssocID="{F8FF6D16-A441-48A5-837B-A86F713E9D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E6C7C-CE3A-4216-A21F-A876CE158A48}" type="pres">
      <dgm:prSet presAssocID="{1C3553C8-30E4-4360-AAE9-6013D0327B92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4DA1A00C-F793-41BE-A686-0FBF38E4BE43}" type="pres">
      <dgm:prSet presAssocID="{17B34252-3B7B-4D25-ABCB-D73DDF660F5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5A3C5-97B1-4AB9-92CC-212533417D21}" type="pres">
      <dgm:prSet presAssocID="{3F1C83FA-C4AC-4ABF-9DA7-CED1AA40655B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65F15112-A08C-4C89-902E-946BB1FA3E6E}" type="pres">
      <dgm:prSet presAssocID="{7D4CB049-AE28-46A3-95FD-567A0EAA78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224DF-2DCD-4187-AA90-874F879F5CF1}" type="pres">
      <dgm:prSet presAssocID="{2C239B72-35DB-4542-9CE2-D64DDC6529F2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C062D5C0-BDC8-40BA-BC70-942135AB8090}" type="pres">
      <dgm:prSet presAssocID="{ED222654-8D78-416A-8924-57797B2058E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E1C733-B96E-4282-BEDF-B43653324E78}" type="pres">
      <dgm:prSet presAssocID="{9E5F5FEF-25C4-4836-989E-F6C5EF2F6445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605F4129-9F0D-48CD-97FE-22DE0CB0DFB5}" type="pres">
      <dgm:prSet presAssocID="{4F80F86D-37C2-4B0E-A166-2120B35164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E55E32-2281-4520-94A2-DC16F7715956}" srcId="{9B4F36AE-9FF1-4BD9-B91B-6028BDECA65B}" destId="{ED222654-8D78-416A-8924-57797B2058E5}" srcOrd="3" destOrd="0" parTransId="{2C239B72-35DB-4542-9CE2-D64DDC6529F2}" sibTransId="{2C3F9425-0251-481F-B995-6FDE14CCD6C5}"/>
    <dgm:cxn modelId="{4ED8B7D3-9D67-4BF0-A8D8-9F7C612C206F}" srcId="{9B4F36AE-9FF1-4BD9-B91B-6028BDECA65B}" destId="{F8FF6D16-A441-48A5-837B-A86F713E9D91}" srcOrd="0" destOrd="0" parTransId="{16F398AD-DEAF-4BE7-81D3-23E9CE2A507F}" sibTransId="{FE9CEE87-66DF-4347-B5EC-8D4366B6F514}"/>
    <dgm:cxn modelId="{F8C45BAD-55A6-004B-B558-949D33A4288C}" type="presOf" srcId="{2C239B72-35DB-4542-9CE2-D64DDC6529F2}" destId="{B5A224DF-2DCD-4187-AA90-874F879F5CF1}" srcOrd="0" destOrd="0" presId="urn:microsoft.com/office/officeart/2005/8/layout/radial4"/>
    <dgm:cxn modelId="{8CA5A375-092D-0F4D-BAD1-7ACDDE8A50CC}" type="presOf" srcId="{7D4CB049-AE28-46A3-95FD-567A0EAA7878}" destId="{65F15112-A08C-4C89-902E-946BB1FA3E6E}" srcOrd="0" destOrd="0" presId="urn:microsoft.com/office/officeart/2005/8/layout/radial4"/>
    <dgm:cxn modelId="{1FC50DE9-BD00-3842-97EC-0EF9F0BA82F0}" type="presOf" srcId="{1C3553C8-30E4-4360-AAE9-6013D0327B92}" destId="{FCBE6C7C-CE3A-4216-A21F-A876CE158A48}" srcOrd="0" destOrd="0" presId="urn:microsoft.com/office/officeart/2005/8/layout/radial4"/>
    <dgm:cxn modelId="{808BC2C0-8CED-6B46-8004-49BF5141AB20}" type="presOf" srcId="{3F1C83FA-C4AC-4ABF-9DA7-CED1AA40655B}" destId="{9C85A3C5-97B1-4AB9-92CC-212533417D21}" srcOrd="0" destOrd="0" presId="urn:microsoft.com/office/officeart/2005/8/layout/radial4"/>
    <dgm:cxn modelId="{662031B2-E157-44FD-A108-DCD94D09A63F}" srcId="{9B4F36AE-9FF1-4BD9-B91B-6028BDECA65B}" destId="{7D4CB049-AE28-46A3-95FD-567A0EAA7878}" srcOrd="2" destOrd="0" parTransId="{3F1C83FA-C4AC-4ABF-9DA7-CED1AA40655B}" sibTransId="{7235B262-8E4F-47D8-AEF3-649FE502EEB6}"/>
    <dgm:cxn modelId="{8C88C1B0-F6A6-4F58-82F1-DEF34284FEDF}" srcId="{9B4F36AE-9FF1-4BD9-B91B-6028BDECA65B}" destId="{4F80F86D-37C2-4B0E-A166-2120B35164B0}" srcOrd="4" destOrd="0" parTransId="{9E5F5FEF-25C4-4836-989E-F6C5EF2F6445}" sibTransId="{5F037388-94D1-4780-A974-613489CFBEE7}"/>
    <dgm:cxn modelId="{149E766D-69D7-7449-BF46-D25B31E78E2B}" type="presOf" srcId="{17B34252-3B7B-4D25-ABCB-D73DDF660F5A}" destId="{4DA1A00C-F793-41BE-A686-0FBF38E4BE43}" srcOrd="0" destOrd="0" presId="urn:microsoft.com/office/officeart/2005/8/layout/radial4"/>
    <dgm:cxn modelId="{8EA1C028-A2C1-2144-89AA-57B39FFF2388}" type="presOf" srcId="{F8FF6D16-A441-48A5-837B-A86F713E9D91}" destId="{EF58B89B-674D-4116-BEDE-7456824C32B7}" srcOrd="0" destOrd="0" presId="urn:microsoft.com/office/officeart/2005/8/layout/radial4"/>
    <dgm:cxn modelId="{C07E02B0-6E74-534E-B805-C0C90F582A80}" type="presOf" srcId="{ED222654-8D78-416A-8924-57797B2058E5}" destId="{C062D5C0-BDC8-40BA-BC70-942135AB8090}" srcOrd="0" destOrd="0" presId="urn:microsoft.com/office/officeart/2005/8/layout/radial4"/>
    <dgm:cxn modelId="{82EBFE5A-8693-704B-A2CF-FA15DF77DEB1}" type="presOf" srcId="{4F80F86D-37C2-4B0E-A166-2120B35164B0}" destId="{605F4129-9F0D-48CD-97FE-22DE0CB0DFB5}" srcOrd="0" destOrd="0" presId="urn:microsoft.com/office/officeart/2005/8/layout/radial4"/>
    <dgm:cxn modelId="{6A397091-C5E4-4CB3-94CC-062C77192F83}" srcId="{9B4F36AE-9FF1-4BD9-B91B-6028BDECA65B}" destId="{17B34252-3B7B-4D25-ABCB-D73DDF660F5A}" srcOrd="1" destOrd="0" parTransId="{1C3553C8-30E4-4360-AAE9-6013D0327B92}" sibTransId="{075C621F-29E2-47CB-8CF8-EEA48789CC15}"/>
    <dgm:cxn modelId="{AEBAB757-526B-904F-B15F-5226C3BB4DEF}" type="presOf" srcId="{D27932D3-654F-4239-AC89-AF5BE402DF71}" destId="{4A012ABB-F28C-4B4B-B4D1-645CD19B55F3}" srcOrd="0" destOrd="0" presId="urn:microsoft.com/office/officeart/2005/8/layout/radial4"/>
    <dgm:cxn modelId="{A23F1490-7F0E-3846-9997-E90E0DBACB29}" type="presOf" srcId="{9E5F5FEF-25C4-4836-989E-F6C5EF2F6445}" destId="{4FE1C733-B96E-4282-BEDF-B43653324E78}" srcOrd="0" destOrd="0" presId="urn:microsoft.com/office/officeart/2005/8/layout/radial4"/>
    <dgm:cxn modelId="{572EF2FE-96C8-4C5B-9243-58E743D0B406}" srcId="{D27932D3-654F-4239-AC89-AF5BE402DF71}" destId="{9B4F36AE-9FF1-4BD9-B91B-6028BDECA65B}" srcOrd="0" destOrd="0" parTransId="{545E1058-E14F-4007-A962-3280BC0B4ADB}" sibTransId="{7B4521A8-0979-4F65-8611-4C05BBA2F780}"/>
    <dgm:cxn modelId="{95AB1A6B-30D0-A946-BDCD-434DF205F4D2}" type="presOf" srcId="{9B4F36AE-9FF1-4BD9-B91B-6028BDECA65B}" destId="{A5062355-5BFE-4F9A-B54F-803572ED8086}" srcOrd="0" destOrd="0" presId="urn:microsoft.com/office/officeart/2005/8/layout/radial4"/>
    <dgm:cxn modelId="{F54F0BCD-A019-7C4F-8D74-9F8A0731A52C}" type="presOf" srcId="{16F398AD-DEAF-4BE7-81D3-23E9CE2A507F}" destId="{B42681A2-58D6-43D7-A419-F812F0D9DD7C}" srcOrd="0" destOrd="0" presId="urn:microsoft.com/office/officeart/2005/8/layout/radial4"/>
    <dgm:cxn modelId="{58A37553-FFFF-B542-B67A-AB4C77B45FE4}" type="presParOf" srcId="{4A012ABB-F28C-4B4B-B4D1-645CD19B55F3}" destId="{A5062355-5BFE-4F9A-B54F-803572ED8086}" srcOrd="0" destOrd="0" presId="urn:microsoft.com/office/officeart/2005/8/layout/radial4"/>
    <dgm:cxn modelId="{BA1A9E7D-C087-3740-AD76-57561BCA48DA}" type="presParOf" srcId="{4A012ABB-F28C-4B4B-B4D1-645CD19B55F3}" destId="{B42681A2-58D6-43D7-A419-F812F0D9DD7C}" srcOrd="1" destOrd="0" presId="urn:microsoft.com/office/officeart/2005/8/layout/radial4"/>
    <dgm:cxn modelId="{92F2CB9C-0778-0749-9687-575D9FA57459}" type="presParOf" srcId="{4A012ABB-F28C-4B4B-B4D1-645CD19B55F3}" destId="{EF58B89B-674D-4116-BEDE-7456824C32B7}" srcOrd="2" destOrd="0" presId="urn:microsoft.com/office/officeart/2005/8/layout/radial4"/>
    <dgm:cxn modelId="{CB904546-BACD-5647-8CF5-27B0FCA1431A}" type="presParOf" srcId="{4A012ABB-F28C-4B4B-B4D1-645CD19B55F3}" destId="{FCBE6C7C-CE3A-4216-A21F-A876CE158A48}" srcOrd="3" destOrd="0" presId="urn:microsoft.com/office/officeart/2005/8/layout/radial4"/>
    <dgm:cxn modelId="{B3A99399-8C67-254D-8C8B-5B99A073BB2E}" type="presParOf" srcId="{4A012ABB-F28C-4B4B-B4D1-645CD19B55F3}" destId="{4DA1A00C-F793-41BE-A686-0FBF38E4BE43}" srcOrd="4" destOrd="0" presId="urn:microsoft.com/office/officeart/2005/8/layout/radial4"/>
    <dgm:cxn modelId="{5A332005-AB9E-1140-B613-BFFF86E770C8}" type="presParOf" srcId="{4A012ABB-F28C-4B4B-B4D1-645CD19B55F3}" destId="{9C85A3C5-97B1-4AB9-92CC-212533417D21}" srcOrd="5" destOrd="0" presId="urn:microsoft.com/office/officeart/2005/8/layout/radial4"/>
    <dgm:cxn modelId="{29A36FFE-ECAA-8640-B6E8-F74D8AAB9B56}" type="presParOf" srcId="{4A012ABB-F28C-4B4B-B4D1-645CD19B55F3}" destId="{65F15112-A08C-4C89-902E-946BB1FA3E6E}" srcOrd="6" destOrd="0" presId="urn:microsoft.com/office/officeart/2005/8/layout/radial4"/>
    <dgm:cxn modelId="{A21EA3D7-B15F-6F49-8A81-B737C8E61EE8}" type="presParOf" srcId="{4A012ABB-F28C-4B4B-B4D1-645CD19B55F3}" destId="{B5A224DF-2DCD-4187-AA90-874F879F5CF1}" srcOrd="7" destOrd="0" presId="urn:microsoft.com/office/officeart/2005/8/layout/radial4"/>
    <dgm:cxn modelId="{6F03070E-8A59-454B-9FA6-A5ECA225A052}" type="presParOf" srcId="{4A012ABB-F28C-4B4B-B4D1-645CD19B55F3}" destId="{C062D5C0-BDC8-40BA-BC70-942135AB8090}" srcOrd="8" destOrd="0" presId="urn:microsoft.com/office/officeart/2005/8/layout/radial4"/>
    <dgm:cxn modelId="{55A33E4B-0751-D940-AE64-C450475655E3}" type="presParOf" srcId="{4A012ABB-F28C-4B4B-B4D1-645CD19B55F3}" destId="{4FE1C733-B96E-4282-BEDF-B43653324E78}" srcOrd="9" destOrd="0" presId="urn:microsoft.com/office/officeart/2005/8/layout/radial4"/>
    <dgm:cxn modelId="{E4155F97-F614-E548-9D8E-9D8A230AFCC6}" type="presParOf" srcId="{4A012ABB-F28C-4B4B-B4D1-645CD19B55F3}" destId="{605F4129-9F0D-48CD-97FE-22DE0CB0DFB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7D7BD0-C64B-354E-94FC-F95AD3B3A03F}">
      <dsp:nvSpPr>
        <dsp:cNvPr id="0" name=""/>
        <dsp:cNvSpPr/>
      </dsp:nvSpPr>
      <dsp:spPr>
        <a:xfrm>
          <a:off x="1097279" y="0"/>
          <a:ext cx="6035040" cy="37719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AA1ABD-060A-304D-AFB2-E6600BA6D8F5}">
      <dsp:nvSpPr>
        <dsp:cNvPr id="0" name=""/>
        <dsp:cNvSpPr/>
      </dsp:nvSpPr>
      <dsp:spPr>
        <a:xfrm>
          <a:off x="1863730" y="2603365"/>
          <a:ext cx="156911" cy="1569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E83DB5-F59F-FB48-9D04-32DBEDCDF64C}">
      <dsp:nvSpPr>
        <dsp:cNvPr id="0" name=""/>
        <dsp:cNvSpPr/>
      </dsp:nvSpPr>
      <dsp:spPr>
        <a:xfrm>
          <a:off x="1942185" y="2681820"/>
          <a:ext cx="1406164" cy="1090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4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Land cover </a:t>
          </a:r>
          <a:r>
            <a:rPr lang="nl-NL" sz="1600" kern="1200" dirty="0" err="1" smtClean="0"/>
            <a:t>change</a:t>
          </a:r>
          <a:r>
            <a:rPr lang="nl-NL" sz="1600" kern="1200" dirty="0" smtClean="0"/>
            <a:t>: </a:t>
          </a:r>
          <a:r>
            <a:rPr lang="nl-NL" sz="1600" kern="1200" dirty="0" err="1" smtClean="0"/>
            <a:t>forest</a:t>
          </a:r>
          <a:r>
            <a:rPr lang="nl-NL" sz="1600" kern="1200" dirty="0" smtClean="0"/>
            <a:t> and mangrove </a:t>
          </a:r>
          <a:r>
            <a:rPr lang="nl-NL" sz="1600" kern="1200" dirty="0" err="1" smtClean="0"/>
            <a:t>decline</a:t>
          </a:r>
          <a:r>
            <a:rPr lang="nl-NL" sz="1600" kern="1200" dirty="0" smtClean="0"/>
            <a:t>, </a:t>
          </a:r>
          <a:r>
            <a:rPr lang="nl-NL" sz="1600" kern="1200" dirty="0" err="1" smtClean="0"/>
            <a:t>mining</a:t>
          </a:r>
          <a:endParaRPr lang="nl-NL" sz="1600" kern="1200" dirty="0"/>
        </a:p>
      </dsp:txBody>
      <dsp:txXfrm>
        <a:off x="1942185" y="2681820"/>
        <a:ext cx="1406164" cy="1090079"/>
      </dsp:txXfrm>
    </dsp:sp>
    <dsp:sp modelId="{816AF125-C223-7E4E-9AE3-A4A91238F359}">
      <dsp:nvSpPr>
        <dsp:cNvPr id="0" name=""/>
        <dsp:cNvSpPr/>
      </dsp:nvSpPr>
      <dsp:spPr>
        <a:xfrm>
          <a:off x="3248771" y="1578162"/>
          <a:ext cx="283646" cy="2836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726D3A-4632-F342-9E6A-754557B75D2C}">
      <dsp:nvSpPr>
        <dsp:cNvPr id="0" name=""/>
        <dsp:cNvSpPr/>
      </dsp:nvSpPr>
      <dsp:spPr>
        <a:xfrm>
          <a:off x="3390595" y="1719986"/>
          <a:ext cx="1448409" cy="2051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9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err="1" smtClean="0"/>
            <a:t>Increase</a:t>
          </a:r>
          <a:r>
            <a:rPr lang="nl-NL" sz="1600" kern="1200" dirty="0" smtClean="0"/>
            <a:t> in run </a:t>
          </a:r>
          <a:r>
            <a:rPr lang="nl-NL" sz="1600" kern="1200" dirty="0" err="1" smtClean="0"/>
            <a:t>off</a:t>
          </a:r>
          <a:r>
            <a:rPr lang="nl-NL" sz="1600" kern="1200" dirty="0" smtClean="0"/>
            <a:t> and </a:t>
          </a:r>
          <a:r>
            <a:rPr lang="nl-NL" sz="1600" kern="1200" dirty="0" err="1" smtClean="0"/>
            <a:t>soil</a:t>
          </a:r>
          <a:r>
            <a:rPr lang="nl-NL" sz="1600" kern="1200" dirty="0" smtClean="0"/>
            <a:t> </a:t>
          </a:r>
          <a:r>
            <a:rPr lang="nl-NL" sz="1600" kern="1200" dirty="0" err="1" smtClean="0"/>
            <a:t>erosion</a:t>
          </a:r>
          <a:r>
            <a:rPr lang="nl-NL" sz="1600" kern="1200" dirty="0" smtClean="0"/>
            <a:t> (</a:t>
          </a:r>
          <a:r>
            <a:rPr lang="nl-NL" sz="1600" kern="1200" dirty="0" err="1" smtClean="0"/>
            <a:t>forest</a:t>
          </a:r>
          <a:r>
            <a:rPr lang="nl-NL" sz="1600" kern="1200" dirty="0" smtClean="0"/>
            <a:t> cover) and </a:t>
          </a:r>
          <a:r>
            <a:rPr lang="nl-NL" sz="1600" kern="1200" dirty="0" err="1" smtClean="0"/>
            <a:t>siltation</a:t>
          </a:r>
          <a:r>
            <a:rPr lang="nl-NL" sz="1600" kern="1200" dirty="0" smtClean="0"/>
            <a:t> </a:t>
          </a:r>
          <a:r>
            <a:rPr lang="nl-NL" sz="1600" kern="1200" dirty="0" err="1" smtClean="0"/>
            <a:t>function</a:t>
          </a:r>
          <a:r>
            <a:rPr lang="nl-NL" sz="1600" kern="1200" dirty="0" smtClean="0"/>
            <a:t> of mangrove stands has </a:t>
          </a:r>
          <a:r>
            <a:rPr lang="nl-NL" sz="1600" kern="1200" dirty="0" err="1" smtClean="0"/>
            <a:t>disappeared</a:t>
          </a:r>
          <a:endParaRPr lang="nl-NL" sz="1600" kern="1200" dirty="0"/>
        </a:p>
      </dsp:txBody>
      <dsp:txXfrm>
        <a:off x="3390595" y="1719986"/>
        <a:ext cx="1448409" cy="2051913"/>
      </dsp:txXfrm>
    </dsp:sp>
    <dsp:sp modelId="{D2FEDD9B-4D4C-B246-B976-04F24289492F}">
      <dsp:nvSpPr>
        <dsp:cNvPr id="0" name=""/>
        <dsp:cNvSpPr/>
      </dsp:nvSpPr>
      <dsp:spPr>
        <a:xfrm>
          <a:off x="4914442" y="954290"/>
          <a:ext cx="392277" cy="3922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A2A008-1F5A-FA49-A955-88344763BCD1}">
      <dsp:nvSpPr>
        <dsp:cNvPr id="0" name=""/>
        <dsp:cNvSpPr/>
      </dsp:nvSpPr>
      <dsp:spPr>
        <a:xfrm>
          <a:off x="5110581" y="1150429"/>
          <a:ext cx="1448409" cy="2621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86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err="1" smtClean="0"/>
            <a:t>Siltation</a:t>
          </a:r>
          <a:r>
            <a:rPr lang="nl-NL" sz="1600" kern="1200" dirty="0" smtClean="0"/>
            <a:t> of </a:t>
          </a:r>
          <a:r>
            <a:rPr lang="nl-NL" sz="1600" kern="1200" dirty="0" err="1" smtClean="0"/>
            <a:t>adjacent</a:t>
          </a:r>
          <a:r>
            <a:rPr lang="nl-NL" sz="1600" kern="1200" dirty="0" smtClean="0"/>
            <a:t> coral </a:t>
          </a:r>
          <a:r>
            <a:rPr lang="nl-NL" sz="1600" kern="1200" dirty="0" err="1" smtClean="0"/>
            <a:t>reefs</a:t>
          </a:r>
          <a:endParaRPr lang="nl-NL" sz="1600" kern="1200" dirty="0"/>
        </a:p>
      </dsp:txBody>
      <dsp:txXfrm>
        <a:off x="5110581" y="1150429"/>
        <a:ext cx="1448409" cy="26214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062355-5BFE-4F9A-B54F-803572ED8086}">
      <dsp:nvSpPr>
        <dsp:cNvPr id="0" name=""/>
        <dsp:cNvSpPr/>
      </dsp:nvSpPr>
      <dsp:spPr>
        <a:xfrm>
          <a:off x="2263616" y="2304674"/>
          <a:ext cx="1568767" cy="15687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Soil Erosion</a:t>
          </a:r>
          <a:endParaRPr lang="en-US" sz="2800" kern="1200" dirty="0"/>
        </a:p>
      </dsp:txBody>
      <dsp:txXfrm>
        <a:off x="2263616" y="2304674"/>
        <a:ext cx="1568767" cy="1568767"/>
      </dsp:txXfrm>
    </dsp:sp>
    <dsp:sp modelId="{B42681A2-58D6-43D7-A419-F812F0D9DD7C}">
      <dsp:nvSpPr>
        <dsp:cNvPr id="0" name=""/>
        <dsp:cNvSpPr/>
      </dsp:nvSpPr>
      <dsp:spPr>
        <a:xfrm rot="10800000">
          <a:off x="745631" y="2865508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8B89B-674D-4116-BEDE-7456824C32B7}">
      <dsp:nvSpPr>
        <dsp:cNvPr id="0" name=""/>
        <dsp:cNvSpPr/>
      </dsp:nvSpPr>
      <dsp:spPr>
        <a:xfrm>
          <a:off x="466" y="2492926"/>
          <a:ext cx="1490329" cy="11922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Soil type</a:t>
          </a:r>
          <a:endParaRPr lang="en-US" sz="2300" kern="1200" dirty="0"/>
        </a:p>
      </dsp:txBody>
      <dsp:txXfrm>
        <a:off x="466" y="2492926"/>
        <a:ext cx="1490329" cy="1192263"/>
      </dsp:txXfrm>
    </dsp:sp>
    <dsp:sp modelId="{FCBE6C7C-CE3A-4216-A21F-A876CE158A48}">
      <dsp:nvSpPr>
        <dsp:cNvPr id="0" name=""/>
        <dsp:cNvSpPr/>
      </dsp:nvSpPr>
      <dsp:spPr>
        <a:xfrm rot="13500000">
          <a:off x="1209902" y="1744659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1A00C-F793-41BE-A686-0FBF38E4BE43}">
      <dsp:nvSpPr>
        <dsp:cNvPr id="0" name=""/>
        <dsp:cNvSpPr/>
      </dsp:nvSpPr>
      <dsp:spPr>
        <a:xfrm>
          <a:off x="674814" y="864906"/>
          <a:ext cx="1490329" cy="11922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Land use</a:t>
          </a:r>
          <a:endParaRPr lang="en-US" sz="2300" kern="1200" dirty="0"/>
        </a:p>
      </dsp:txBody>
      <dsp:txXfrm>
        <a:off x="674814" y="864906"/>
        <a:ext cx="1490329" cy="1192263"/>
      </dsp:txXfrm>
    </dsp:sp>
    <dsp:sp modelId="{9C85A3C5-97B1-4AB9-92CC-212533417D21}">
      <dsp:nvSpPr>
        <dsp:cNvPr id="0" name=""/>
        <dsp:cNvSpPr/>
      </dsp:nvSpPr>
      <dsp:spPr>
        <a:xfrm rot="16200000">
          <a:off x="2330752" y="1280388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15112-A08C-4C89-902E-946BB1FA3E6E}">
      <dsp:nvSpPr>
        <dsp:cNvPr id="0" name=""/>
        <dsp:cNvSpPr/>
      </dsp:nvSpPr>
      <dsp:spPr>
        <a:xfrm>
          <a:off x="2302835" y="190557"/>
          <a:ext cx="1490329" cy="11922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Rain</a:t>
          </a:r>
          <a:endParaRPr lang="en-US" sz="2300" kern="1200" dirty="0"/>
        </a:p>
      </dsp:txBody>
      <dsp:txXfrm>
        <a:off x="2302835" y="190557"/>
        <a:ext cx="1490329" cy="1192263"/>
      </dsp:txXfrm>
    </dsp:sp>
    <dsp:sp modelId="{B5A224DF-2DCD-4187-AA90-874F879F5CF1}">
      <dsp:nvSpPr>
        <dsp:cNvPr id="0" name=""/>
        <dsp:cNvSpPr/>
      </dsp:nvSpPr>
      <dsp:spPr>
        <a:xfrm rot="18900000">
          <a:off x="3451601" y="1744659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2D5C0-BDC8-40BA-BC70-942135AB8090}">
      <dsp:nvSpPr>
        <dsp:cNvPr id="0" name=""/>
        <dsp:cNvSpPr/>
      </dsp:nvSpPr>
      <dsp:spPr>
        <a:xfrm>
          <a:off x="3930855" y="864906"/>
          <a:ext cx="1490329" cy="11922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Slope</a:t>
          </a:r>
          <a:endParaRPr lang="en-US" sz="2300" kern="1200" dirty="0"/>
        </a:p>
      </dsp:txBody>
      <dsp:txXfrm>
        <a:off x="3930855" y="864906"/>
        <a:ext cx="1490329" cy="1192263"/>
      </dsp:txXfrm>
    </dsp:sp>
    <dsp:sp modelId="{4FE1C733-B96E-4282-BEDF-B43653324E78}">
      <dsp:nvSpPr>
        <dsp:cNvPr id="0" name=""/>
        <dsp:cNvSpPr/>
      </dsp:nvSpPr>
      <dsp:spPr>
        <a:xfrm>
          <a:off x="3915872" y="2865508"/>
          <a:ext cx="1434495" cy="44709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F4129-9F0D-48CD-97FE-22DE0CB0DFB5}">
      <dsp:nvSpPr>
        <dsp:cNvPr id="0" name=""/>
        <dsp:cNvSpPr/>
      </dsp:nvSpPr>
      <dsp:spPr>
        <a:xfrm>
          <a:off x="4605204" y="2492926"/>
          <a:ext cx="1490329" cy="11922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Prevention</a:t>
          </a:r>
          <a:endParaRPr lang="en-US" sz="2300" kern="1200" dirty="0"/>
        </a:p>
      </dsp:txBody>
      <dsp:txXfrm>
        <a:off x="4605204" y="2492926"/>
        <a:ext cx="1490329" cy="1192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18723-90DB-CD4D-A6E9-88E428C10928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EA851-010E-974A-8FE6-79A98071B7E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14387-3E7B-3A4E-B60D-83B13315DE9C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3d pan van watershed op antique bergen.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0358F-3C5B-FA4F-BA6B-E3DD6B898EA6}" type="slidenum">
              <a:rPr lang="en-US"/>
              <a:pPr/>
              <a:t>5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32A6C3-A5C7-4B4B-A879-900F83AA857D}" type="slidenum">
              <a:rPr lang="en-US"/>
              <a:pPr/>
              <a:t>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Titel veranderen: drainage network. Maak duidelijk wat grote en kleine plaatjes zijn.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DBA29-912B-6A47-A3B6-E136F017D403}" type="slidenum">
              <a:rPr lang="en-US"/>
              <a:pPr/>
              <a:t>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CE444-1324-8F4A-9CE9-6A2B8357A99A}" type="slidenum">
              <a:rPr lang="en-US"/>
              <a:pPr/>
              <a:t>10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EFDA8-42DB-6A42-AE81-FF484F9F2370}" type="slidenum">
              <a:rPr lang="en-US"/>
              <a:pPr/>
              <a:t>27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D812-CB2D-B548-9CFB-23E6F602C45D}" type="datetimeFigureOut">
              <a:rPr lang="nl-NL" smtClean="0"/>
              <a:pPr/>
              <a:t>07-12-2009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B71B-A919-B044-A912-49E07E918F0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Tropical Catchment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Case study Philippines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6" name="Picture 2" descr="Balbalasang"/>
          <p:cNvPicPr>
            <a:picLocks noChangeAspect="1" noChangeArrowheads="1"/>
          </p:cNvPicPr>
          <p:nvPr/>
        </p:nvPicPr>
        <p:blipFill>
          <a:blip r:embed="rId3"/>
          <a:srcRect b="9280"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5282407"/>
            <a:ext cx="9144000" cy="444500"/>
            <a:chOff x="0" y="3993"/>
            <a:chExt cx="5760" cy="336"/>
          </a:xfrm>
        </p:grpSpPr>
        <p:sp>
          <p:nvSpPr>
            <p:cNvPr id="635908" name="Rectangle 4"/>
            <p:cNvSpPr>
              <a:spLocks noChangeArrowheads="1"/>
            </p:cNvSpPr>
            <p:nvPr/>
          </p:nvSpPr>
          <p:spPr bwMode="auto">
            <a:xfrm>
              <a:off x="0" y="3993"/>
              <a:ext cx="5760" cy="336"/>
            </a:xfrm>
            <a:prstGeom prst="rect">
              <a:avLst/>
            </a:prstGeom>
            <a:gradFill rotWithShape="0">
              <a:gsLst>
                <a:gs pos="0">
                  <a:srgbClr val="00A800"/>
                </a:gs>
                <a:gs pos="100000">
                  <a:srgbClr val="00A800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2" y="4029"/>
              <a:ext cx="1326" cy="264"/>
              <a:chOff x="3042" y="3780"/>
              <a:chExt cx="1374" cy="336"/>
            </a:xfrm>
          </p:grpSpPr>
          <p:pic>
            <p:nvPicPr>
              <p:cNvPr id="635910" name="Picture 6" descr="Haribon Hands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42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911" name="Picture 7" descr="Haribon Leaf 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74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912" name="Picture 8" descr="Haribon Bird 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90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913" name="Picture 9" descr="Haribon Fish 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738" y="3780"/>
                <a:ext cx="34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5914" name="Picture 10" descr="Haribon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79" y="4032"/>
              <a:ext cx="98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59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1714500"/>
            <a:ext cx="7848600" cy="26035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The Philippines has </a:t>
            </a:r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18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 identified major river basins</a:t>
            </a:r>
          </a:p>
          <a:p>
            <a:pPr>
              <a:buFontTx/>
              <a:buNone/>
            </a:pPr>
            <a:endParaRPr lang="en-US" sz="10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  <a:p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13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 out of </a:t>
            </a:r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18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 major river basins have forest cover below </a:t>
            </a:r>
            <a:r>
              <a:rPr lang="en-US" sz="3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20%</a:t>
            </a:r>
            <a:r>
              <a:rPr lang="en-US" sz="3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Times New Roman" charset="0"/>
                <a:cs typeface="Times New Roman" charset="0"/>
              </a:rPr>
              <a:t> of its total area</a:t>
            </a:r>
            <a:endParaRPr lang="en-US" sz="34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</a:endParaRPr>
          </a:p>
        </p:txBody>
      </p:sp>
      <p:sp>
        <p:nvSpPr>
          <p:cNvPr id="635916" name="Rectangle 12"/>
          <p:cNvSpPr>
            <a:spLocks noGrp="1" noChangeArrowheads="1"/>
          </p:cNvSpPr>
          <p:nvPr>
            <p:ph type="title"/>
          </p:nvPr>
        </p:nvSpPr>
        <p:spPr>
          <a:xfrm>
            <a:off x="609600" y="508000"/>
            <a:ext cx="7924800" cy="952500"/>
          </a:xfrm>
          <a:noFill/>
          <a:ln/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rPr>
              <a:t>Major Watersheds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35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635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5" grpId="0" build="p" bldLvl="2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8" name="Picture 4" descr="IMG_7711"/>
          <p:cNvPicPr>
            <a:picLocks noChangeAspect="1" noChangeArrowheads="1"/>
          </p:cNvPicPr>
          <p:nvPr/>
        </p:nvPicPr>
        <p:blipFill>
          <a:blip r:embed="rId2">
            <a:lum bright="-18000" contrast="6000"/>
          </a:blip>
          <a:srcRect/>
          <a:stretch>
            <a:fillRect/>
          </a:stretch>
        </p:blipFill>
        <p:spPr bwMode="auto">
          <a:xfrm>
            <a:off x="-1198563" y="-748771"/>
            <a:ext cx="11541126" cy="7213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2" name="Picture 4" descr="IMG_846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_00118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1" y="-1"/>
            <a:ext cx="9156291" cy="61041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Ecosystem services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fbeelding 4" descr="_0011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097" y="3738307"/>
            <a:ext cx="2965040" cy="197669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0" y="5119789"/>
            <a:ext cx="4264597" cy="79682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Gemstone gathering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Ecosystem services</a:t>
            </a:r>
            <a:endParaRPr lang="en-US" dirty="0"/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Film 3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atershed_labeled_h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91" r="-13491"/>
          <a:stretch>
            <a:fillRect/>
          </a:stretch>
        </p:blipFill>
        <p:spPr>
          <a:xfrm>
            <a:off x="-1058693" y="228865"/>
            <a:ext cx="11565347" cy="530041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</a:t>
            </a:r>
            <a:r>
              <a:rPr lang="en-US" dirty="0" err="1" smtClean="0"/>
              <a:t>sevices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atershed_labeled_h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91" r="-13491"/>
          <a:stretch>
            <a:fillRect/>
          </a:stretch>
        </p:blipFill>
        <p:spPr>
          <a:xfrm>
            <a:off x="-2251598" y="-560074"/>
            <a:ext cx="17050942" cy="781446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</a:t>
            </a:r>
            <a:r>
              <a:rPr lang="en-US" dirty="0" err="1" smtClean="0"/>
              <a:t>sevices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atershed_labeled_h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491" r="-13491"/>
          <a:stretch>
            <a:fillRect/>
          </a:stretch>
        </p:blipFill>
        <p:spPr>
          <a:xfrm>
            <a:off x="-5650072" y="-1892460"/>
            <a:ext cx="16599256" cy="760746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</a:t>
            </a:r>
            <a:r>
              <a:rPr lang="en-US" dirty="0" err="1" smtClean="0"/>
              <a:t>sevices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6" name="Picture 4" descr="IMG_602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Illegal logging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20" name="Picture 4" descr="IMG_603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Illegal logging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River basin action plan (Questions about text)</a:t>
            </a:r>
          </a:p>
          <a:p>
            <a:r>
              <a:rPr lang="en-US" dirty="0" smtClean="0"/>
              <a:t>Introduction Philippines (video clip)</a:t>
            </a:r>
          </a:p>
          <a:p>
            <a:r>
              <a:rPr lang="en-US" dirty="0" smtClean="0"/>
              <a:t>Catchment / Watershed</a:t>
            </a:r>
          </a:p>
          <a:p>
            <a:r>
              <a:rPr lang="en-US" dirty="0" smtClean="0"/>
              <a:t>Tropical watershed landscape (video clip)</a:t>
            </a:r>
          </a:p>
          <a:p>
            <a:r>
              <a:rPr lang="en-US" dirty="0" smtClean="0"/>
              <a:t>Tropical basin use (video clip)</a:t>
            </a:r>
          </a:p>
          <a:p>
            <a:r>
              <a:rPr lang="en-US" dirty="0" smtClean="0"/>
              <a:t>Example management action: flood risk early warning system.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 descr="MAPdeclineforest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>
          <a:xfrm>
            <a:off x="0" y="0"/>
            <a:ext cx="9144000" cy="5715000"/>
          </a:xfrm>
          <a:noFill/>
          <a:ln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IMG_3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348" y="-381545"/>
            <a:ext cx="6604267" cy="60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8260" name="Picture 4" descr="IMG_401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0500"/>
            <a:ext cx="9144000" cy="5397500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ining phot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1714500"/>
            <a:ext cx="12344400" cy="8763000"/>
          </a:xfrm>
          <a:prstGeom prst="rect">
            <a:avLst/>
          </a:prstGeom>
          <a:noFill/>
        </p:spPr>
      </p:pic>
      <p:sp>
        <p:nvSpPr>
          <p:cNvPr id="482307" name="Text Box 3"/>
          <p:cNvSpPr txBox="1">
            <a:spLocks noChangeArrowheads="1"/>
          </p:cNvSpPr>
          <p:nvPr/>
        </p:nvSpPr>
        <p:spPr bwMode="auto">
          <a:xfrm>
            <a:off x="381000" y="1905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Small Scale Mining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270000"/>
            <a:ext cx="4114800" cy="3238500"/>
          </a:xfrm>
          <a:noFill/>
          <a:ln/>
        </p:spPr>
      </p:pic>
      <p:pic>
        <p:nvPicPr>
          <p:cNvPr id="484355" name="Picture 3" descr="P101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270000"/>
            <a:ext cx="4572000" cy="3619500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685800" y="635000"/>
            <a:ext cx="815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>
                <a:solidFill>
                  <a:schemeClr val="tx2"/>
                </a:solidFill>
                <a:latin typeface="Comic Sans MS" charset="0"/>
              </a:rPr>
              <a:t>Limestone Quarry Site</a:t>
            </a:r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1219200" y="4127501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chemeClr val="bg1"/>
                </a:solidFill>
                <a:latin typeface="Tahoma" charset="0"/>
              </a:rPr>
              <a:t>Before</a:t>
            </a:r>
          </a:p>
        </p:txBody>
      </p:sp>
      <p:sp>
        <p:nvSpPr>
          <p:cNvPr id="484358" name="Text Box 6"/>
          <p:cNvSpPr txBox="1">
            <a:spLocks noChangeArrowheads="1"/>
          </p:cNvSpPr>
          <p:nvPr/>
        </p:nvSpPr>
        <p:spPr bwMode="auto">
          <a:xfrm>
            <a:off x="4419600" y="4572000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  <a:latin typeface="Tahoma" charset="0"/>
              </a:rPr>
              <a:t>Now </a:t>
            </a:r>
          </a:p>
          <a:p>
            <a:pPr eaLnBrk="0" hangingPunct="0"/>
            <a:endParaRPr lang="en-US" sz="180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04047" y="5218331"/>
            <a:ext cx="60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more on Mining </a:t>
            </a:r>
            <a:r>
              <a:rPr lang="en-US" dirty="0" err="1" smtClean="0"/>
              <a:t>powerpoint</a:t>
            </a:r>
            <a:r>
              <a:rPr lang="en-US" dirty="0" smtClean="0"/>
              <a:t> on ftp drive (</a:t>
            </a:r>
            <a:r>
              <a:rPr lang="en-US" dirty="0" err="1" smtClean="0"/>
              <a:t>Toine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Soil erosion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85863"/>
            <a:ext cx="5043488" cy="42433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depletes soil productivity for future generations.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increases the sediment carried by rivers, and can increase its lateral movement.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blocks downstream irrigation channels.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Soil erosion increases sediment input in coastal areas, causing siltation that affects for example coral reefs.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/>
              <a:t>….... (more?)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0"/>
            <a:ext cx="28575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857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1135063"/>
            <a:ext cx="27336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000125"/>
            <a:ext cx="29051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3324225"/>
            <a:ext cx="32861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3429000"/>
            <a:ext cx="31146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Soil erosion types</a:t>
            </a:r>
          </a:p>
        </p:txBody>
      </p:sp>
      <p:sp>
        <p:nvSpPr>
          <p:cNvPr id="18439" name="Tekstvak 10"/>
          <p:cNvSpPr txBox="1">
            <a:spLocks noChangeArrowheads="1"/>
          </p:cNvSpPr>
          <p:nvPr/>
        </p:nvSpPr>
        <p:spPr bwMode="auto">
          <a:xfrm>
            <a:off x="2143125" y="1285875"/>
            <a:ext cx="169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charset="0"/>
              </a:rPr>
              <a:t>Splash erosion</a:t>
            </a:r>
          </a:p>
        </p:txBody>
      </p:sp>
      <p:sp>
        <p:nvSpPr>
          <p:cNvPr id="18440" name="Tekstvak 11"/>
          <p:cNvSpPr txBox="1">
            <a:spLocks noChangeArrowheads="1"/>
          </p:cNvSpPr>
          <p:nvPr/>
        </p:nvSpPr>
        <p:spPr bwMode="auto">
          <a:xfrm>
            <a:off x="7377113" y="3286125"/>
            <a:ext cx="169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charset="0"/>
              </a:rPr>
              <a:t>Gully erosion</a:t>
            </a:r>
          </a:p>
          <a:p>
            <a:r>
              <a:rPr lang="en-US" sz="1600">
                <a:latin typeface="Calibri" charset="0"/>
              </a:rPr>
              <a:t>(non recoverable)</a:t>
            </a:r>
          </a:p>
        </p:txBody>
      </p:sp>
      <p:sp>
        <p:nvSpPr>
          <p:cNvPr id="18441" name="Tekstvak 12"/>
          <p:cNvSpPr txBox="1">
            <a:spLocks noChangeArrowheads="1"/>
          </p:cNvSpPr>
          <p:nvPr/>
        </p:nvSpPr>
        <p:spPr bwMode="auto">
          <a:xfrm>
            <a:off x="2143125" y="3314700"/>
            <a:ext cx="169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000">
                <a:latin typeface="Calibri" charset="0"/>
              </a:rPr>
              <a:t>Rill erosion</a:t>
            </a:r>
          </a:p>
        </p:txBody>
      </p:sp>
      <p:sp>
        <p:nvSpPr>
          <p:cNvPr id="18442" name="Tekstvak 13"/>
          <p:cNvSpPr txBox="1">
            <a:spLocks noChangeArrowheads="1"/>
          </p:cNvSpPr>
          <p:nvPr/>
        </p:nvSpPr>
        <p:spPr bwMode="auto">
          <a:xfrm>
            <a:off x="7072313" y="1314450"/>
            <a:ext cx="169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2000">
                <a:latin typeface="Calibri" charset="0"/>
              </a:rPr>
              <a:t>Sheet erosion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My Documents\Projects\Watershed summit\River 1950s 2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06722" y="228865"/>
            <a:ext cx="6912192" cy="952500"/>
          </a:xfr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pPr defTabSz="457200" eaLnBrk="1" hangingPunct="1"/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River movement 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(higher sediment input increases lateral 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erosion)</a:t>
            </a:r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457200" y="4781021"/>
            <a:ext cx="2844800" cy="6469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>
                <a:latin typeface="Calibri" charset="0"/>
              </a:rPr>
              <a:t>Topomap of 1950s</a:t>
            </a:r>
          </a:p>
          <a:p>
            <a:pPr defTabSz="457200"/>
            <a:r>
              <a:rPr lang="nl-NL">
                <a:latin typeface="Calibri" charset="0"/>
              </a:rPr>
              <a:t>In </a:t>
            </a:r>
            <a:r>
              <a:rPr lang="nl-NL" b="1">
                <a:solidFill>
                  <a:srgbClr val="FF0000"/>
                </a:solidFill>
                <a:latin typeface="Calibri" charset="0"/>
              </a:rPr>
              <a:t>RED</a:t>
            </a:r>
            <a:r>
              <a:rPr lang="nl-NL">
                <a:latin typeface="Calibri" charset="0"/>
              </a:rPr>
              <a:t> the 2001 river course</a:t>
            </a:r>
          </a:p>
        </p:txBody>
      </p:sp>
      <p:sp>
        <p:nvSpPr>
          <p:cNvPr id="32773" name="Tekstvak 9"/>
          <p:cNvSpPr txBox="1">
            <a:spLocks noChangeArrowheads="1"/>
          </p:cNvSpPr>
          <p:nvPr/>
        </p:nvSpPr>
        <p:spPr bwMode="auto">
          <a:xfrm>
            <a:off x="4152900" y="4791604"/>
            <a:ext cx="1485900" cy="6455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endParaRPr lang="nl-NL">
              <a:latin typeface="Calibri" charset="0"/>
            </a:endParaRPr>
          </a:p>
          <a:p>
            <a:pPr algn="ctr" defTabSz="457200"/>
            <a:r>
              <a:rPr lang="nl-NL">
                <a:latin typeface="Calibri" charset="0"/>
              </a:rPr>
              <a:t>1 kilometer</a:t>
            </a:r>
          </a:p>
        </p:txBody>
      </p:sp>
      <p:cxnSp>
        <p:nvCxnSpPr>
          <p:cNvPr id="8" name="Rechte verbindingslijn 7"/>
          <p:cNvCxnSpPr>
            <a:cxnSpLocks noChangeShapeType="1"/>
          </p:cNvCxnSpPr>
          <p:nvPr/>
        </p:nvCxnSpPr>
        <p:spPr bwMode="auto">
          <a:xfrm>
            <a:off x="4533900" y="4189678"/>
            <a:ext cx="762000" cy="132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" name="Tekstvak 6"/>
          <p:cNvSpPr txBox="1"/>
          <p:nvPr/>
        </p:nvSpPr>
        <p:spPr>
          <a:xfrm>
            <a:off x="714376" y="997480"/>
            <a:ext cx="785813" cy="36777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Durok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786563" y="3942292"/>
            <a:ext cx="1071562" cy="36777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Sibalom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357564" y="1558396"/>
            <a:ext cx="1285875" cy="370417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Pang pang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000126" y="2344208"/>
            <a:ext cx="1177925" cy="370417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San Pedro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Tijdelijke aanduiding voor inhoud 3" descr="IMG_408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298950"/>
            <a:ext cx="8229600" cy="952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(sideways) erosion San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Remigio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al 4"/>
          <p:cNvSpPr>
            <a:spLocks noChangeArrowheads="1"/>
          </p:cNvSpPr>
          <p:nvPr/>
        </p:nvSpPr>
        <p:spPr bwMode="auto">
          <a:xfrm>
            <a:off x="2286000" y="2357438"/>
            <a:ext cx="714375" cy="71437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land cover change</a:t>
            </a:r>
            <a:endParaRPr lang="en-US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457200" y="1333500"/>
          <a:ext cx="8229600" cy="37719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945694" y="1611923"/>
            <a:ext cx="271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Film 1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basin plan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insight in the (</a:t>
            </a:r>
            <a:r>
              <a:rPr lang="en-US" dirty="0" err="1" smtClean="0"/>
              <a:t>eco)system</a:t>
            </a:r>
            <a:endParaRPr lang="en-US" dirty="0" smtClean="0"/>
          </a:p>
          <a:p>
            <a:r>
              <a:rPr lang="en-US" dirty="0" smtClean="0"/>
              <a:t>Relate ecosystem services to each other (sustainable use)</a:t>
            </a:r>
          </a:p>
          <a:p>
            <a:r>
              <a:rPr lang="en-US" dirty="0" err="1" smtClean="0"/>
              <a:t>Organise</a:t>
            </a:r>
            <a:r>
              <a:rPr lang="en-US" dirty="0" smtClean="0"/>
              <a:t> the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Take action</a:t>
            </a:r>
            <a:endParaRPr lang="en-US" dirty="0" smtClean="0"/>
          </a:p>
          <a:p>
            <a:r>
              <a:rPr lang="en-US" dirty="0" smtClean="0"/>
              <a:t>Monitor the system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erosion model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000112"/>
          <a:ext cx="6096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6" name="Tekstvak 5"/>
          <p:cNvSpPr txBox="1">
            <a:spLocks noChangeArrowheads="1"/>
          </p:cNvSpPr>
          <p:nvPr/>
        </p:nvSpPr>
        <p:spPr bwMode="auto">
          <a:xfrm>
            <a:off x="1143000" y="5073650"/>
            <a:ext cx="6643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Sheet and rill erosion are included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/>
              <a:t>LU types</a:t>
            </a:r>
          </a:p>
        </p:txBody>
      </p:sp>
      <p:pic>
        <p:nvPicPr>
          <p:cNvPr id="28675" name="Object 12"/>
          <p:cNvPicPr>
            <a:picLocks noChangeArrowheads="1"/>
          </p:cNvPicPr>
          <p:nvPr/>
        </p:nvPicPr>
        <p:blipFill>
          <a:blip r:embed="rId2"/>
          <a:srcRect t="-125" r="-102" b="-200"/>
          <a:stretch>
            <a:fillRect/>
          </a:stretch>
        </p:blipFill>
        <p:spPr bwMode="auto">
          <a:xfrm>
            <a:off x="3589338" y="0"/>
            <a:ext cx="55546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hthoek 5"/>
          <p:cNvSpPr>
            <a:spLocks noChangeArrowheads="1"/>
          </p:cNvSpPr>
          <p:nvPr/>
        </p:nvSpPr>
        <p:spPr bwMode="auto">
          <a:xfrm>
            <a:off x="571500" y="1285875"/>
            <a:ext cx="26860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Overview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Forest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Rice field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Rice terrace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Bare land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Grassland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Bushland</a:t>
            </a:r>
          </a:p>
          <a:p>
            <a:pPr marL="342900" indent="-342900">
              <a:buFont typeface="Calibri" charset="0"/>
              <a:buAutoNum type="arabicPeriod"/>
            </a:pPr>
            <a:r>
              <a:rPr lang="en-PH" sz="2000">
                <a:latin typeface="Calibri" charset="0"/>
              </a:rPr>
              <a:t>Inland water)</a:t>
            </a:r>
            <a:endParaRPr lang="en-US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/>
              <a:t>Landuse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</p:nvPr>
        </p:nvGraphicFramePr>
        <p:xfrm>
          <a:off x="588963" y="1577975"/>
          <a:ext cx="2768600" cy="1493519"/>
        </p:xfrm>
        <a:graphic>
          <a:graphicData uri="http://schemas.openxmlformats.org/drawingml/2006/table">
            <a:tbl>
              <a:tblPr/>
              <a:tblGrid>
                <a:gridCol w="1147762"/>
                <a:gridCol w="1620838"/>
              </a:tblGrid>
              <a:tr h="444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Forest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0.002  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Rice field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Rice terrace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Bare land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Grassland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0.007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Bush land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0.006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Inland water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 </a:t>
                      </a:r>
                      <a:endParaRPr kumimoji="0" lang="en-P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25" name="Picture 18" descr="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763" y="0"/>
            <a:ext cx="6091237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6" name="Tekstvak 5"/>
          <p:cNvSpPr txBox="1">
            <a:spLocks noChangeArrowheads="1"/>
          </p:cNvSpPr>
          <p:nvPr/>
        </p:nvSpPr>
        <p:spPr bwMode="auto">
          <a:xfrm>
            <a:off x="517525" y="1143000"/>
            <a:ext cx="4125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Values for C factor influences on erosion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7" descr="planned_fo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300" y="714375"/>
            <a:ext cx="54181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/>
              <a:t>Partly reforested</a:t>
            </a:r>
          </a:p>
        </p:txBody>
      </p:sp>
      <p:sp>
        <p:nvSpPr>
          <p:cNvPr id="32772" name="Tekstvak 6"/>
          <p:cNvSpPr txBox="1">
            <a:spLocks noChangeArrowheads="1"/>
          </p:cNvSpPr>
          <p:nvPr/>
        </p:nvSpPr>
        <p:spPr bwMode="auto">
          <a:xfrm>
            <a:off x="457200" y="1857375"/>
            <a:ext cx="44481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According to Philippine law the following areas should be reforested:</a:t>
            </a:r>
          </a:p>
          <a:p>
            <a:endParaRPr lang="en-US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Uplands above 1 kilometer elevation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 Slopes steeper than 18 degrees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Comparing the scenarios</a:t>
            </a:r>
          </a:p>
        </p:txBody>
      </p:sp>
      <p:graphicFrame>
        <p:nvGraphicFramePr>
          <p:cNvPr id="12" name="Grafiek 11"/>
          <p:cNvGraphicFramePr/>
          <p:nvPr/>
        </p:nvGraphicFramePr>
        <p:xfrm>
          <a:off x="1366817" y="1357302"/>
          <a:ext cx="5929338" cy="4043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6" name="Tekstvak 12"/>
          <p:cNvSpPr txBox="1">
            <a:spLocks noChangeArrowheads="1"/>
          </p:cNvSpPr>
          <p:nvPr/>
        </p:nvSpPr>
        <p:spPr bwMode="auto">
          <a:xfrm rot="-5400000">
            <a:off x="-827087" y="2763838"/>
            <a:ext cx="40005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Relative  sheet and rill erosion</a:t>
            </a:r>
          </a:p>
          <a:p>
            <a:pPr algn="ctr"/>
            <a:r>
              <a:rPr lang="en-US" sz="1600">
                <a:latin typeface="Calibri" charset="0"/>
              </a:rPr>
              <a:t>(partly reforested = 100)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296155" y="4200601"/>
            <a:ext cx="1447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more on Erosion sensitivity </a:t>
            </a:r>
            <a:r>
              <a:rPr lang="en-US" dirty="0" err="1" smtClean="0"/>
              <a:t>sibalom</a:t>
            </a:r>
            <a:r>
              <a:rPr lang="en-US" dirty="0" smtClean="0"/>
              <a:t> report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Example: flood risk management</a:t>
            </a:r>
            <a:endParaRPr lang="en-US" dirty="0"/>
          </a:p>
        </p:txBody>
      </p:sp>
      <p:sp>
        <p:nvSpPr>
          <p:cNvPr id="5" name="Sub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GTZ development project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Tijdelijke aanduiding voor inhoud 4" descr="Sib watershed panay elevati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6" y="2646"/>
            <a:ext cx="2714625" cy="571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922073"/>
            <a:ext cx="6988175" cy="47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defTabSz="457200" eaLnBrk="1" hangingPunct="1"/>
            <a:r>
              <a:rPr lang="en-US"/>
              <a:t>watershed</a:t>
            </a:r>
          </a:p>
        </p:txBody>
      </p:sp>
      <p:sp>
        <p:nvSpPr>
          <p:cNvPr id="6" name="Ovaal 5"/>
          <p:cNvSpPr>
            <a:spLocks noChangeArrowheads="1"/>
          </p:cNvSpPr>
          <p:nvPr/>
        </p:nvSpPr>
        <p:spPr bwMode="auto">
          <a:xfrm>
            <a:off x="6775450" y="2989792"/>
            <a:ext cx="1925638" cy="1923521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4" name="Picture 2" descr="pre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284788" cy="5715000"/>
          </a:xfrm>
          <a:prstGeom prst="rect">
            <a:avLst/>
          </a:prstGeom>
          <a:noFill/>
        </p:spPr>
      </p:pic>
      <p:pic>
        <p:nvPicPr>
          <p:cNvPr id="637955" name="Picture 3" descr="pres 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0"/>
            <a:ext cx="5284788" cy="5715000"/>
          </a:xfrm>
          <a:prstGeom prst="rect">
            <a:avLst/>
          </a:prstGeom>
          <a:noFill/>
        </p:spPr>
      </p:pic>
      <p:pic>
        <p:nvPicPr>
          <p:cNvPr id="637956" name="Picture 4" descr="pres 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0"/>
            <a:ext cx="5283200" cy="5715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" y="5318125"/>
            <a:ext cx="2105025" cy="349250"/>
            <a:chOff x="3042" y="3780"/>
            <a:chExt cx="1374" cy="336"/>
          </a:xfrm>
        </p:grpSpPr>
        <p:pic>
          <p:nvPicPr>
            <p:cNvPr id="637958" name="Picture 6" descr="Haribon Hands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2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 descr="Haribon Leaf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74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60" name="Picture 8" descr="Haribon Bird 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90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61" name="Picture 9" descr="Haribon Fish 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38" y="3780"/>
              <a:ext cx="34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7962" name="Picture 10" descr="Harib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86664" y="5334000"/>
            <a:ext cx="1557337" cy="35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3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Documents\Projects\Watershed summit\Sibalom river strea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0"/>
            <a:ext cx="7602538" cy="57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 defTabSz="457200" eaLnBrk="1" hangingPunct="1"/>
            <a:r>
              <a:rPr lang="en-US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Drainage network</a:t>
            </a:r>
          </a:p>
        </p:txBody>
      </p:sp>
      <p:sp>
        <p:nvSpPr>
          <p:cNvPr id="28676" name="Tekstvak 7"/>
          <p:cNvSpPr txBox="1">
            <a:spLocks noChangeArrowheads="1"/>
          </p:cNvSpPr>
          <p:nvPr/>
        </p:nvSpPr>
        <p:spPr bwMode="auto">
          <a:xfrm>
            <a:off x="603251" y="2608792"/>
            <a:ext cx="1006475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 b="1">
                <a:latin typeface="Calibri" charset="0"/>
              </a:rPr>
              <a:t>Sulu 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8" descr="Sibalom river satell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kstvak 7"/>
          <p:cNvSpPr txBox="1">
            <a:spLocks noChangeArrowheads="1"/>
          </p:cNvSpPr>
          <p:nvPr/>
        </p:nvSpPr>
        <p:spPr bwMode="auto">
          <a:xfrm>
            <a:off x="603251" y="2608792"/>
            <a:ext cx="1006475" cy="36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 b="1">
                <a:solidFill>
                  <a:schemeClr val="bg1"/>
                </a:solidFill>
                <a:latin typeface="Calibri" charset="0"/>
              </a:rPr>
              <a:t>Sulu Sea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214563" y="1643063"/>
          <a:ext cx="6096000" cy="2081215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Key facts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Area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66500 Ha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Highest point in watershed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1584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Length Sibalom river to source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 km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Municipalities (also partly)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 / 13 (including Iloilo side)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Barangays (also partly)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135</a:t>
                      </a:r>
                    </a:p>
                  </a:txBody>
                  <a:tcPr marT="38100" marB="381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l" defTabSz="457200" eaLnBrk="1" hangingPunct="1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Sibalom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watershed – indication of scale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Watershed landscape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Film 2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3009900" y="647700"/>
          <a:ext cx="6210300" cy="5886450"/>
        </p:xfrm>
        <a:graphic>
          <a:graphicData uri="http://schemas.openxmlformats.org/presentationml/2006/ole">
            <p:oleObj spid="_x0000_s39938" name="Worksheet" r:id="rId3" imgW="1943642" imgH="1838566" progId="Excel.Sheet.8">
              <p:embed/>
            </p:oleObj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138113"/>
          <a:ext cx="3048000" cy="1690687"/>
        </p:xfrm>
        <a:graphic>
          <a:graphicData uri="http://schemas.openxmlformats.org/presentationml/2006/ole">
            <p:oleObj spid="_x0000_s39939" name="Worksheet" r:id="rId4" imgW="3143701" imgH="1743437" progId="Excel.Sheet.8">
              <p:embed/>
            </p:oleObj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62800" y="249238"/>
            <a:ext cx="19812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Residual </a:t>
            </a:r>
          </a:p>
          <a:p>
            <a:pPr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forests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b="1">
                <a:latin typeface="Trebuchet MS" charset="0"/>
              </a:rPr>
              <a:t>2,731,177 ha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33800" y="395288"/>
            <a:ext cx="33528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70000"/>
              </a:lnSpc>
            </a:pPr>
            <a:r>
              <a:rPr lang="en-US" sz="1500">
                <a:latin typeface="Trebuchet MS" charset="0"/>
              </a:rPr>
              <a:t>(includes forests on ultramafic </a:t>
            </a:r>
            <a:r>
              <a:rPr lang="en-US" sz="1500" i="1">
                <a:latin typeface="Trebuchet MS" charset="0"/>
              </a:rPr>
              <a:t>and</a:t>
            </a:r>
            <a:r>
              <a:rPr lang="en-US" sz="1500">
                <a:latin typeface="Trebuchet MS" charset="0"/>
              </a:rPr>
              <a:t> limestone rocks)</a:t>
            </a:r>
            <a:r>
              <a:rPr lang="en-US" sz="2100" b="1">
                <a:latin typeface="Trebuchet MS" charset="0"/>
              </a:rPr>
              <a:t> 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Sub marginal forests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000" b="1">
                <a:latin typeface="Trebuchet MS" charset="0"/>
              </a:rPr>
              <a:t>475,100 ha</a:t>
            </a:r>
          </a:p>
        </p:txBody>
      </p:sp>
      <p:pic>
        <p:nvPicPr>
          <p:cNvPr id="8" name="Picture 6" descr="PHILSM~1"/>
          <p:cNvPicPr>
            <a:picLocks noChangeAspect="1" noChangeArrowheads="1"/>
          </p:cNvPicPr>
          <p:nvPr/>
        </p:nvPicPr>
        <p:blipFill>
          <a:blip r:embed="rId5">
            <a:lum bright="12000" contrast="6000"/>
          </a:blip>
          <a:srcRect l="7547" t="4616" r="11949" b="4616"/>
          <a:stretch>
            <a:fillRect/>
          </a:stretch>
        </p:blipFill>
        <p:spPr bwMode="auto">
          <a:xfrm>
            <a:off x="76200" y="2057400"/>
            <a:ext cx="2314575" cy="4267200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2271713"/>
            <a:ext cx="19812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200" b="1" dirty="0">
                <a:latin typeface="Trebuchet MS" charset="0"/>
              </a:rPr>
              <a:t>Mossy forests</a:t>
            </a:r>
          </a:p>
          <a:p>
            <a:pPr algn="r" eaLnBrk="0" hangingPunct="0"/>
            <a:r>
              <a:rPr lang="en-US" sz="2000" b="1" dirty="0">
                <a:latin typeface="Trebuchet MS" charset="0"/>
              </a:rPr>
              <a:t>1,040,300 ha</a:t>
            </a:r>
          </a:p>
          <a:p>
            <a:pPr algn="r" eaLnBrk="0" hangingPunct="0"/>
            <a:r>
              <a:rPr lang="en-US" sz="1700" dirty="0">
                <a:latin typeface="Trebuchet MS" charset="0"/>
              </a:rPr>
              <a:t>(includes the upper </a:t>
            </a:r>
            <a:r>
              <a:rPr lang="en-US" sz="1700" dirty="0" err="1">
                <a:latin typeface="Trebuchet MS" charset="0"/>
              </a:rPr>
              <a:t>montane</a:t>
            </a:r>
            <a:r>
              <a:rPr lang="en-US" sz="1700" dirty="0">
                <a:latin typeface="Trebuchet MS" charset="0"/>
              </a:rPr>
              <a:t> </a:t>
            </a:r>
            <a:r>
              <a:rPr lang="en-US" sz="1400" i="1" dirty="0">
                <a:latin typeface="Trebuchet MS" charset="0"/>
              </a:rPr>
              <a:t>and</a:t>
            </a:r>
            <a:r>
              <a:rPr lang="en-US" sz="1700" dirty="0">
                <a:latin typeface="Trebuchet MS" charset="0"/>
              </a:rPr>
              <a:t> subalpine rain forests)</a:t>
            </a:r>
            <a:endParaRPr lang="en-US" sz="2100" b="1" dirty="0">
              <a:latin typeface="Trebuchet MS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8600" y="1447800"/>
            <a:ext cx="1692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rebuchet MS" charset="0"/>
              </a:rPr>
              <a:t>Other Land use  74.5%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447800" y="258763"/>
            <a:ext cx="1423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rebuchet MS" charset="0"/>
              </a:rPr>
              <a:t>Forest land  18.1%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47963" y="639763"/>
            <a:ext cx="1290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rebuchet MS" charset="0"/>
              </a:rPr>
              <a:t>Brush land  7.4%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152400"/>
            <a:ext cx="140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latin typeface="Trebuchet MS" charset="0"/>
              </a:rPr>
              <a:t>Philippines</a:t>
            </a:r>
          </a:p>
          <a:p>
            <a:pPr algn="ctr" eaLnBrk="0" hangingPunct="0"/>
            <a:r>
              <a:rPr lang="en-US" sz="1200">
                <a:latin typeface="Trebuchet MS" charset="0"/>
              </a:rPr>
              <a:t>LAND USE STATUS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477000" y="5181600"/>
            <a:ext cx="22860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70000"/>
              </a:lnSpc>
            </a:pPr>
            <a:r>
              <a:rPr lang="en-US" sz="30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Forest Formations</a:t>
            </a:r>
            <a:r>
              <a:rPr lang="en-US" sz="40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 </a:t>
            </a:r>
          </a:p>
          <a:p>
            <a:pPr algn="r" eaLnBrk="0" hangingPunct="0">
              <a:lnSpc>
                <a:spcPct val="70000"/>
              </a:lnSpc>
            </a:pPr>
            <a:r>
              <a:rPr lang="en-US" sz="18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in the  </a:t>
            </a: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badi MT Condensed Light" charset="0"/>
              </a:rPr>
              <a:t>Philippines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057400" y="4268788"/>
            <a:ext cx="19812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Pine forests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100" b="1">
                <a:latin typeface="Trebuchet MS" charset="0"/>
              </a:rPr>
              <a:t>227,900 ha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700">
                <a:latin typeface="Trebuchet MS" charset="0"/>
              </a:rPr>
              <a:t>(lower montane rain forests)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44663" y="1143000"/>
            <a:ext cx="2979737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200" b="1">
                <a:latin typeface="Trebuchet MS" charset="0"/>
              </a:rPr>
              <a:t>Mangrove forests</a:t>
            </a:r>
          </a:p>
          <a:p>
            <a:pPr algn="r" eaLnBrk="0" hangingPunct="0"/>
            <a:r>
              <a:rPr lang="en-US" sz="2000" b="1">
                <a:latin typeface="Trebuchet MS" charset="0"/>
              </a:rPr>
              <a:t>112,400 ha</a:t>
            </a:r>
          </a:p>
          <a:p>
            <a:pPr algn="r" eaLnBrk="0" hangingPunct="0"/>
            <a:r>
              <a:rPr lang="en-US" sz="1500">
                <a:latin typeface="Trebuchet MS" charset="0"/>
              </a:rPr>
              <a:t>(includes brackish water forests)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667000" y="5726113"/>
            <a:ext cx="3429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2200" b="1">
                <a:latin typeface="Trebuchet MS" charset="0"/>
              </a:rPr>
              <a:t>Old growth forests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2100" b="1">
                <a:latin typeface="Trebuchet MS" charset="0"/>
              </a:rPr>
              <a:t>804,900 ha</a:t>
            </a:r>
          </a:p>
          <a:p>
            <a:pPr algn="r" eaLnBrk="0" hangingPunct="0">
              <a:lnSpc>
                <a:spcPct val="90000"/>
              </a:lnSpc>
            </a:pPr>
            <a:r>
              <a:rPr lang="en-US" sz="1700">
                <a:latin typeface="Trebuchet MS" charset="0"/>
              </a:rPr>
              <a:t>(lowland evergreen rain forests)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17475" y="6248400"/>
            <a:ext cx="1727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latin typeface="Trebuchet MS" charset="0"/>
              </a:rPr>
              <a:t>DENR FMB 2000</a:t>
            </a:r>
          </a:p>
          <a:p>
            <a:pPr eaLnBrk="0" hangingPunct="0"/>
            <a:r>
              <a:rPr lang="en-US" sz="1400">
                <a:latin typeface="Trebuchet MS" charset="0"/>
              </a:rPr>
              <a:t>based on 1997 data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858000" y="1143000"/>
            <a:ext cx="20732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US" sz="1500">
                <a:latin typeface="Trebuchet MS" charset="0"/>
              </a:rPr>
              <a:t>(includes lowland evergreen, semi-evergreen, </a:t>
            </a:r>
            <a:r>
              <a:rPr lang="en-US" sz="1500" i="1">
                <a:latin typeface="Trebuchet MS" charset="0"/>
              </a:rPr>
              <a:t>and</a:t>
            </a:r>
            <a:r>
              <a:rPr lang="en-US" sz="1500">
                <a:latin typeface="Trebuchet MS" charset="0"/>
              </a:rPr>
              <a:t> moist deciduous rain forests)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600</Words>
  <Application>Microsoft Macintosh PowerPoint</Application>
  <PresentationFormat>Diavoorstelling (16:10)</PresentationFormat>
  <Paragraphs>165</Paragraphs>
  <Slides>36</Slides>
  <Notes>6</Notes>
  <HiddenSlides>0</HiddenSlides>
  <MMClips>0</MMClips>
  <ScaleCrop>false</ScaleCrop>
  <HeadingPairs>
    <vt:vector size="6" baseType="variant">
      <vt:variant>
        <vt:lpstr>Ontwerpsjabloon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8" baseType="lpstr">
      <vt:lpstr>Office-thema</vt:lpstr>
      <vt:lpstr>Microsoft Excel Worksheet</vt:lpstr>
      <vt:lpstr>Tropical Catchment</vt:lpstr>
      <vt:lpstr>Contents</vt:lpstr>
      <vt:lpstr>Introduction</vt:lpstr>
      <vt:lpstr>watershed</vt:lpstr>
      <vt:lpstr>Watersheds</vt:lpstr>
      <vt:lpstr>Drainage network</vt:lpstr>
      <vt:lpstr>Sibalom watershed – indication of scale</vt:lpstr>
      <vt:lpstr>Watershed landscape</vt:lpstr>
      <vt:lpstr>Dia 9</vt:lpstr>
      <vt:lpstr>Major Watersheds</vt:lpstr>
      <vt:lpstr>Dia 11</vt:lpstr>
      <vt:lpstr>Dia 12</vt:lpstr>
      <vt:lpstr>Ecosystem services</vt:lpstr>
      <vt:lpstr>Ecosystem services</vt:lpstr>
      <vt:lpstr>Watershed sevices</vt:lpstr>
      <vt:lpstr>Watershed sevices</vt:lpstr>
      <vt:lpstr>Watershed sevices</vt:lpstr>
      <vt:lpstr>Illegal logging</vt:lpstr>
      <vt:lpstr>Illegal logging</vt:lpstr>
      <vt:lpstr>Dia 20</vt:lpstr>
      <vt:lpstr>Dia 21</vt:lpstr>
      <vt:lpstr>Dia 22</vt:lpstr>
      <vt:lpstr>Dia 23</vt:lpstr>
      <vt:lpstr>Dia 24</vt:lpstr>
      <vt:lpstr>Soil erosion</vt:lpstr>
      <vt:lpstr>Soil erosion types</vt:lpstr>
      <vt:lpstr>River movement (higher sediment input increases lateral erosion)</vt:lpstr>
      <vt:lpstr>Lateral (sideways) erosion San Remigio</vt:lpstr>
      <vt:lpstr>Effects of land cover change</vt:lpstr>
      <vt:lpstr>River basin plan</vt:lpstr>
      <vt:lpstr>Simple erosion model</vt:lpstr>
      <vt:lpstr>LU types</vt:lpstr>
      <vt:lpstr>Landuse</vt:lpstr>
      <vt:lpstr>Partly reforested</vt:lpstr>
      <vt:lpstr>Comparing the scenarios</vt:lpstr>
      <vt:lpstr>Example: flood risk management</vt:lpstr>
    </vt:vector>
  </TitlesOfParts>
  <Company>Radboud Univeristeit Nijmegen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Catchment</dc:title>
  <dc:creator>Gertjan Geerling</dc:creator>
  <cp:lastModifiedBy>Gertjan Geerling</cp:lastModifiedBy>
  <cp:revision>4</cp:revision>
  <dcterms:created xsi:type="dcterms:W3CDTF">2009-12-07T22:52:54Z</dcterms:created>
  <dcterms:modified xsi:type="dcterms:W3CDTF">2009-12-07T23:04:36Z</dcterms:modified>
</cp:coreProperties>
</file>